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4"/>
  </p:notesMasterIdLst>
  <p:handoutMasterIdLst>
    <p:handoutMasterId r:id="rId55"/>
  </p:handoutMasterIdLst>
  <p:sldIdLst>
    <p:sldId id="285" r:id="rId2"/>
    <p:sldId id="330" r:id="rId3"/>
    <p:sldId id="259" r:id="rId4"/>
    <p:sldId id="276" r:id="rId5"/>
    <p:sldId id="262" r:id="rId6"/>
    <p:sldId id="287" r:id="rId7"/>
    <p:sldId id="288" r:id="rId8"/>
    <p:sldId id="289" r:id="rId9"/>
    <p:sldId id="290" r:id="rId10"/>
    <p:sldId id="291" r:id="rId11"/>
    <p:sldId id="277" r:id="rId12"/>
    <p:sldId id="292" r:id="rId13"/>
    <p:sldId id="293" r:id="rId14"/>
    <p:sldId id="294" r:id="rId15"/>
    <p:sldId id="295" r:id="rId16"/>
    <p:sldId id="296" r:id="rId17"/>
    <p:sldId id="297" r:id="rId18"/>
    <p:sldId id="298" r:id="rId19"/>
    <p:sldId id="299" r:id="rId20"/>
    <p:sldId id="300" r:id="rId21"/>
    <p:sldId id="301" r:id="rId22"/>
    <p:sldId id="302" r:id="rId23"/>
    <p:sldId id="278" r:id="rId24"/>
    <p:sldId id="303" r:id="rId25"/>
    <p:sldId id="304" r:id="rId26"/>
    <p:sldId id="305" r:id="rId27"/>
    <p:sldId id="306" r:id="rId28"/>
    <p:sldId id="307" r:id="rId29"/>
    <p:sldId id="308" r:id="rId30"/>
    <p:sldId id="309" r:id="rId31"/>
    <p:sldId id="310" r:id="rId32"/>
    <p:sldId id="331" r:id="rId33"/>
    <p:sldId id="313" r:id="rId34"/>
    <p:sldId id="314" r:id="rId35"/>
    <p:sldId id="316" r:id="rId36"/>
    <p:sldId id="315" r:id="rId37"/>
    <p:sldId id="317" r:id="rId38"/>
    <p:sldId id="332" r:id="rId39"/>
    <p:sldId id="311" r:id="rId40"/>
    <p:sldId id="312" r:id="rId41"/>
    <p:sldId id="318" r:id="rId42"/>
    <p:sldId id="319" r:id="rId43"/>
    <p:sldId id="320" r:id="rId44"/>
    <p:sldId id="321" r:id="rId45"/>
    <p:sldId id="322" r:id="rId46"/>
    <p:sldId id="323" r:id="rId47"/>
    <p:sldId id="325" r:id="rId48"/>
    <p:sldId id="326" r:id="rId49"/>
    <p:sldId id="327" r:id="rId50"/>
    <p:sldId id="328" r:id="rId51"/>
    <p:sldId id="329" r:id="rId52"/>
    <p:sldId id="273" r:id="rId53"/>
  </p:sldIdLst>
  <p:sldSz cx="9144000" cy="6858000" type="screen4x3"/>
  <p:notesSz cx="6858000" cy="9144000"/>
  <p:embeddedFontLst>
    <p:embeddedFont>
      <p:font typeface="Roboto Light" pitchFamily="2" charset="0"/>
      <p:regular r:id="rId56"/>
      <p:italic r:id="rId57"/>
    </p:embeddedFont>
    <p:embeddedFont>
      <p:font typeface="Roboto Regular" pitchFamily="2" charset="0"/>
      <p:regular r:id="rId58"/>
    </p:embeddedFont>
    <p:embeddedFont>
      <p:font typeface="Roboto Thin" pitchFamily="2" charset="0"/>
      <p:regular r:id="rId59"/>
      <p:italic r:id="rId60"/>
    </p:embeddedFont>
    <p:embeddedFont>
      <p:font typeface="Roboto Black" pitchFamily="2" charset="0"/>
      <p:bold r:id="rId61"/>
      <p:boldItalic r:id="rId62"/>
    </p:embeddedFont>
    <p:embeddedFont>
      <p:font typeface="ＭＳ Ｐゴシック" pitchFamily="34" charset="-128"/>
      <p:regular r:id="rId63"/>
    </p:embeddedFont>
    <p:embeddedFont>
      <p:font typeface="Consolas" pitchFamily="49" charset="0"/>
      <p:regular r:id="rId64"/>
      <p:bold r:id="rId65"/>
      <p:italic r:id="rId66"/>
      <p:boldItalic r:id="rId67"/>
    </p:embeddedFont>
    <p:embeddedFont>
      <p:font typeface="Calibri" pitchFamily="34" charset="0"/>
      <p:regular r:id="rId68"/>
      <p:bold r:id="rId69"/>
      <p:italic r:id="rId70"/>
      <p:boldItalic r:id="rId71"/>
    </p:embeddedFont>
    <p:embeddedFont>
      <p:font typeface="Microsoft YaHei" pitchFamily="34" charset="-122"/>
      <p:regular r:id="rId72"/>
      <p:bold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67F00"/>
    <a:srgbClr val="E5DEDC"/>
    <a:srgbClr val="D22F7B"/>
    <a:srgbClr val="CC006A"/>
    <a:srgbClr val="040000"/>
    <a:srgbClr val="9E9088"/>
    <a:srgbClr val="2A2522"/>
    <a:srgbClr val="FBF3F3"/>
    <a:srgbClr val="8F8B89"/>
    <a:srgbClr val="B6B0A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8" autoAdjust="0"/>
    <p:restoredTop sz="78261" autoAdjust="0"/>
  </p:normalViewPr>
  <p:slideViewPr>
    <p:cSldViewPr snapToObjects="1">
      <p:cViewPr>
        <p:scale>
          <a:sx n="60" d="100"/>
          <a:sy n="60" d="100"/>
        </p:scale>
        <p:origin x="-1596" y="184"/>
      </p:cViewPr>
      <p:guideLst>
        <p:guide orient="horz" pos="427"/>
        <p:guide orient="horz" pos="4101"/>
        <p:guide pos="5541"/>
        <p:guide pos="417"/>
        <p:guide pos="22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36B549-A41A-CA45-B8D0-B4113A2E7E13}" type="datetimeFigureOut">
              <a:rPr lang="en-US" smtClean="0"/>
              <a:pPr/>
              <a:t>2/16/2017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7AC30-51E5-CC4C-8B5F-CCE3D4FEA7F5}" type="slidenum">
              <a:rPr lang="en-US" smtClean="0"/>
              <a:pPr/>
              <a:t>‹#›</a:t>
            </a:fld>
            <a:endParaRPr lang="en-US"/>
          </a:p>
        </p:txBody>
      </p:sp>
    </p:spTree>
    <p:extLst>
      <p:ext uri="{BB962C8B-B14F-4D97-AF65-F5344CB8AC3E}">
        <p14:creationId xmlns="" xmlns:p14="http://schemas.microsoft.com/office/powerpoint/2010/main" val="3795465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757C15-C29C-1A45-B627-B2E0973708FC}" type="datetimeFigureOut">
              <a:rPr lang="en-US" smtClean="0"/>
              <a:pPr/>
              <a:t>2/16/2017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E29FC-A785-1D40-BBA7-278D4149D253}" type="slidenum">
              <a:rPr lang="en-US" smtClean="0"/>
              <a:pPr/>
              <a:t>‹#›</a:t>
            </a:fld>
            <a:endParaRPr lang="en-US"/>
          </a:p>
        </p:txBody>
      </p:sp>
    </p:spTree>
    <p:extLst>
      <p:ext uri="{BB962C8B-B14F-4D97-AF65-F5344CB8AC3E}">
        <p14:creationId xmlns="" xmlns:p14="http://schemas.microsoft.com/office/powerpoint/2010/main" val="1631407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nl-NL" dirty="0" smtClean="0">
                <a:latin typeface="Times New Roman" pitchFamily="18" charset="0"/>
              </a:rPr>
              <a:t>When talking about security, we always come accross two key concepts: authorization and authentication. To avoid confusions, i</a:t>
            </a:r>
            <a:r>
              <a:rPr lang="en-US" altLang="nl-NL" dirty="0" smtClean="0">
                <a:latin typeface="Times New Roman" pitchFamily="18" charset="0"/>
              </a:rPr>
              <a:t>t is important to draw the distinction between these two mechanisms. And secure systems always have a system administrator role, someone who is responsible for managing authentication and authorization</a:t>
            </a:r>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5</a:t>
            </a:fld>
            <a:endParaRPr lang="en-US"/>
          </a:p>
        </p:txBody>
      </p:sp>
    </p:spTree>
    <p:extLst>
      <p:ext uri="{BB962C8B-B14F-4D97-AF65-F5344CB8AC3E}">
        <p14:creationId xmlns="" xmlns:p14="http://schemas.microsoft.com/office/powerpoint/2010/main" val="2853583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altLang="nl-NL" dirty="0" smtClean="0">
                <a:latin typeface="Times New Roman" pitchFamily="18" charset="0"/>
              </a:rPr>
              <a:t>When a user log in th user is granted some authorities that was previously setup by a system administrator. In our case, the portal administrator has the functionality asign authorities to certain user if you are logged on as the administrator. </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14</a:t>
            </a:fld>
            <a:endParaRPr lang="en-US"/>
          </a:p>
        </p:txBody>
      </p:sp>
    </p:spTree>
    <p:extLst>
      <p:ext uri="{BB962C8B-B14F-4D97-AF65-F5344CB8AC3E}">
        <p14:creationId xmlns="" xmlns:p14="http://schemas.microsoft.com/office/powerpoint/2010/main" val="397129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nl-NL" dirty="0" smtClean="0">
                <a:latin typeface="Times New Roman" pitchFamily="18" charset="0"/>
              </a:rPr>
              <a:t>Sample of security interception during a normal process or workflow in the portal.</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15</a:t>
            </a:fld>
            <a:endParaRPr lang="en-US"/>
          </a:p>
        </p:txBody>
      </p:sp>
    </p:spTree>
    <p:extLst>
      <p:ext uri="{BB962C8B-B14F-4D97-AF65-F5344CB8AC3E}">
        <p14:creationId xmlns="" xmlns:p14="http://schemas.microsoft.com/office/powerpoint/2010/main" val="3331110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altLang="nl-NL" dirty="0" smtClean="0">
                <a:latin typeface="Times New Roman" pitchFamily="18" charset="0"/>
              </a:rPr>
              <a:t>Summary of how spring security maps to the objects in the portal</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16</a:t>
            </a:fld>
            <a:endParaRPr lang="en-US"/>
          </a:p>
        </p:txBody>
      </p:sp>
    </p:spTree>
    <p:extLst>
      <p:ext uri="{BB962C8B-B14F-4D97-AF65-F5344CB8AC3E}">
        <p14:creationId xmlns="" xmlns:p14="http://schemas.microsoft.com/office/powerpoint/2010/main" val="2045221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nl-NL" dirty="0" smtClean="0">
                <a:latin typeface="Times New Roman" pitchFamily="18" charset="0"/>
              </a:rPr>
              <a:t>Authorization in Backbase Portal Server can be managed at two levels: the portal items level, and the Portal REST service URL level. </a:t>
            </a:r>
          </a:p>
          <a:p>
            <a:endParaRPr lang="nl-NL" altLang="nl-NL" dirty="0" smtClean="0">
              <a:latin typeface="Times New Roman" pitchFamily="18" charset="0"/>
            </a:endParaRPr>
          </a:p>
          <a:p>
            <a:r>
              <a:rPr lang="nl-NL" altLang="nl-NL" dirty="0" smtClean="0">
                <a:latin typeface="Times New Roman" pitchFamily="18" charset="0"/>
              </a:rPr>
              <a:t>At the portal item level you can specify access rights for each of the portal items, including Portal, Page, Containers, Widgets and Catalogs. This can be done through CXP Manager, or thourgh Portal APIs. </a:t>
            </a:r>
          </a:p>
          <a:p>
            <a:endParaRPr lang="nl-NL" altLang="nl-NL" dirty="0" smtClean="0">
              <a:latin typeface="Times New Roman" pitchFamily="18" charset="0"/>
            </a:endParaRPr>
          </a:p>
          <a:p>
            <a:r>
              <a:rPr lang="nl-NL" altLang="nl-NL" dirty="0" smtClean="0">
                <a:latin typeface="Times New Roman" pitchFamily="18" charset="0"/>
              </a:rPr>
              <a:t>At the Portal REST service URL level, you can configure access rigths to each REST service URL. This requires advanced knowledge of Spring Security, and chaning of Spring security XML configuration files.</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17</a:t>
            </a:fld>
            <a:endParaRPr lang="en-US"/>
          </a:p>
        </p:txBody>
      </p:sp>
    </p:spTree>
    <p:extLst>
      <p:ext uri="{BB962C8B-B14F-4D97-AF65-F5344CB8AC3E}">
        <p14:creationId xmlns="" xmlns:p14="http://schemas.microsoft.com/office/powerpoint/2010/main" val="676318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dirty="0" smtClean="0">
                <a:latin typeface="Times New Roman" pitchFamily="18" charset="0"/>
              </a:rPr>
              <a:t>Permissions of user determined by assigned groups</a:t>
            </a:r>
          </a:p>
          <a:p>
            <a:endParaRPr lang="en-US" altLang="nl-NL" dirty="0" smtClean="0">
              <a:latin typeface="Times New Roman" pitchFamily="18" charset="0"/>
            </a:endParaRPr>
          </a:p>
          <a:p>
            <a:r>
              <a:rPr lang="en-US" altLang="nl-NL" dirty="0" smtClean="0">
                <a:latin typeface="Times New Roman" pitchFamily="18" charset="0"/>
              </a:rPr>
              <a:t>Users == Anonymous or Authenticated(</a:t>
            </a:r>
            <a:r>
              <a:rPr lang="en-US" altLang="nl-NL" dirty="0" err="1" smtClean="0">
                <a:latin typeface="Times New Roman" pitchFamily="18" charset="0"/>
              </a:rPr>
              <a:t>loggedin</a:t>
            </a:r>
            <a:r>
              <a:rPr lang="en-US" altLang="nl-NL" dirty="0" smtClean="0">
                <a:latin typeface="Times New Roman" pitchFamily="18" charset="0"/>
              </a:rPr>
              <a:t>)</a:t>
            </a:r>
          </a:p>
          <a:p>
            <a:endParaRPr lang="en-US" altLang="nl-NL" dirty="0" smtClean="0">
              <a:latin typeface="Times New Roman" pitchFamily="18" charset="0"/>
            </a:endParaRPr>
          </a:p>
          <a:p>
            <a:r>
              <a:rPr lang="en-US" altLang="nl-NL" dirty="0" smtClean="0">
                <a:latin typeface="Times New Roman" pitchFamily="18" charset="0"/>
              </a:rPr>
              <a:t>Users stored in BB identity store OR external </a:t>
            </a:r>
            <a:r>
              <a:rPr lang="en-US" altLang="nl-NL" dirty="0" err="1" smtClean="0">
                <a:latin typeface="Times New Roman" pitchFamily="18" charset="0"/>
              </a:rPr>
              <a:t>auth</a:t>
            </a:r>
            <a:r>
              <a:rPr lang="en-US" altLang="nl-NL" dirty="0" smtClean="0">
                <a:latin typeface="Times New Roman" pitchFamily="18" charset="0"/>
              </a:rPr>
              <a:t> provider</a:t>
            </a:r>
          </a:p>
          <a:p>
            <a:endParaRPr lang="en-US" altLang="nl-NL" dirty="0" smtClean="0">
              <a:latin typeface="Times New Roman" pitchFamily="18" charset="0"/>
            </a:endParaRPr>
          </a:p>
          <a:p>
            <a:r>
              <a:rPr lang="en-US" altLang="nl-NL" dirty="0" smtClean="0">
                <a:latin typeface="Times New Roman" pitchFamily="18" charset="0"/>
              </a:rPr>
              <a:t>Authenticated Users: can be verified by one of more Auth. Providers (can be chained in sequence </a:t>
            </a:r>
            <a:r>
              <a:rPr lang="en-US" altLang="nl-NL" dirty="0" smtClean="0">
                <a:latin typeface="Times New Roman" pitchFamily="18" charset="0"/>
                <a:sym typeface="Wingdings" pitchFamily="2" charset="2"/>
              </a:rPr>
              <a:t> multi levels open/close/</a:t>
            </a:r>
            <a:r>
              <a:rPr lang="en-US" altLang="nl-NL" dirty="0" smtClean="0">
                <a:latin typeface="Times New Roman" pitchFamily="18" charset="0"/>
              </a:rPr>
              <a:t>)</a:t>
            </a:r>
          </a:p>
          <a:p>
            <a:r>
              <a:rPr lang="en-US" altLang="nl-NL" dirty="0" smtClean="0">
                <a:latin typeface="Times New Roman" pitchFamily="18" charset="0"/>
              </a:rPr>
              <a:t>Anonymous: Cookie based. If registered their session is carried to the </a:t>
            </a:r>
            <a:r>
              <a:rPr lang="en-US" altLang="nl-NL" dirty="0" err="1" smtClean="0">
                <a:latin typeface="Times New Roman" pitchFamily="18" charset="0"/>
              </a:rPr>
              <a:t>auth</a:t>
            </a:r>
            <a:r>
              <a:rPr lang="en-US" altLang="nl-NL" dirty="0" smtClean="0">
                <a:latin typeface="Times New Roman" pitchFamily="18" charset="0"/>
              </a:rPr>
              <a:t> status</a:t>
            </a:r>
          </a:p>
          <a:p>
            <a:endParaRPr lang="en-US" altLang="nl-NL" dirty="0" smtClean="0">
              <a:latin typeface="Times New Roman" pitchFamily="18" charset="0"/>
            </a:endParaRPr>
          </a:p>
          <a:p>
            <a:r>
              <a:rPr lang="en-US" altLang="nl-NL" dirty="0" smtClean="0">
                <a:latin typeface="Times New Roman" pitchFamily="18" charset="0"/>
              </a:rPr>
              <a:t>Each group maps to 1 role </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18</a:t>
            </a:fld>
            <a:endParaRPr lang="en-US"/>
          </a:p>
        </p:txBody>
      </p:sp>
    </p:spTree>
    <p:extLst>
      <p:ext uri="{BB962C8B-B14F-4D97-AF65-F5344CB8AC3E}">
        <p14:creationId xmlns="" xmlns:p14="http://schemas.microsoft.com/office/powerpoint/2010/main" val="20839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nl-NL" dirty="0" smtClean="0">
                <a:latin typeface="Times New Roman" pitchFamily="18" charset="0"/>
              </a:rPr>
              <a:t>Permissions are assigned to security profiles. Permissions defines certain actions that can be performed.</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20</a:t>
            </a:fld>
            <a:endParaRPr lang="en-US"/>
          </a:p>
        </p:txBody>
      </p:sp>
    </p:spTree>
    <p:extLst>
      <p:ext uri="{BB962C8B-B14F-4D97-AF65-F5344CB8AC3E}">
        <p14:creationId xmlns="" xmlns:p14="http://schemas.microsoft.com/office/powerpoint/2010/main" val="3745530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nl-NL" dirty="0" smtClean="0">
                <a:latin typeface="Calibri" pitchFamily="34" charset="0"/>
              </a:rPr>
              <a:t>4 ways to change an item</a:t>
            </a:r>
            <a:r>
              <a:rPr lang="en-US" altLang="en-US" dirty="0" smtClean="0">
                <a:latin typeface="Calibri" pitchFamily="34" charset="0"/>
              </a:rPr>
              <a:t>’</a:t>
            </a:r>
            <a:r>
              <a:rPr lang="en-US" altLang="nl-NL" dirty="0" smtClean="0">
                <a:latin typeface="Calibri" pitchFamily="34" charset="0"/>
              </a:rPr>
              <a:t>s security settings</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25</a:t>
            </a:fld>
            <a:endParaRPr lang="en-US"/>
          </a:p>
        </p:txBody>
      </p:sp>
    </p:spTree>
    <p:extLst>
      <p:ext uri="{BB962C8B-B14F-4D97-AF65-F5344CB8AC3E}">
        <p14:creationId xmlns="" xmlns:p14="http://schemas.microsoft.com/office/powerpoint/2010/main" val="2345697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nl-NL" dirty="0" smtClean="0">
                <a:latin typeface="Times New Roman" pitchFamily="18" charset="0"/>
              </a:rPr>
              <a:t>itemRight - </a:t>
            </a:r>
            <a:r>
              <a:rPr lang="en-US" altLang="nl-NL" dirty="0" smtClean="0">
                <a:latin typeface="Times New Roman" pitchFamily="18" charset="0"/>
              </a:rPr>
              <a:t>Rights associated with the object.</a:t>
            </a:r>
          </a:p>
          <a:p>
            <a:r>
              <a:rPr lang="en-US" altLang="nl-NL" dirty="0" err="1" smtClean="0">
                <a:latin typeface="Times New Roman" pitchFamily="18" charset="0"/>
              </a:rPr>
              <a:t>propertyRight</a:t>
            </a:r>
            <a:r>
              <a:rPr lang="en-US" altLang="nl-NL" dirty="0" smtClean="0">
                <a:latin typeface="Times New Roman" pitchFamily="18" charset="0"/>
              </a:rPr>
              <a:t> - Rights associated with the properties of the object.</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28</a:t>
            </a:fld>
            <a:endParaRPr lang="en-US"/>
          </a:p>
        </p:txBody>
      </p:sp>
    </p:spTree>
    <p:extLst>
      <p:ext uri="{BB962C8B-B14F-4D97-AF65-F5344CB8AC3E}">
        <p14:creationId xmlns="" xmlns:p14="http://schemas.microsoft.com/office/powerpoint/2010/main" val="3312984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altLang="nl-NL" dirty="0" smtClean="0">
                <a:latin typeface="Times New Roman" pitchFamily="18" charset="0"/>
              </a:rPr>
              <a:t>Tip: https://docs.backbase.com/portal/5.4.2.0/refc_rest.html</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31</a:t>
            </a:fld>
            <a:endParaRPr lang="en-US"/>
          </a:p>
        </p:txBody>
      </p:sp>
    </p:spTree>
    <p:extLst>
      <p:ext uri="{BB962C8B-B14F-4D97-AF65-F5344CB8AC3E}">
        <p14:creationId xmlns="" xmlns:p14="http://schemas.microsoft.com/office/powerpoint/2010/main" val="2339715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altLang="nl-NL" dirty="0" smtClean="0">
                <a:latin typeface="Times New Roman" pitchFamily="18" charset="0"/>
              </a:rPr>
              <a:t>Example implementaion of the UserDetailsContextMapper for Active Directory authentication provider.</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36</a:t>
            </a:fld>
            <a:endParaRPr lang="en-US"/>
          </a:p>
        </p:txBody>
      </p:sp>
    </p:spTree>
    <p:extLst>
      <p:ext uri="{BB962C8B-B14F-4D97-AF65-F5344CB8AC3E}">
        <p14:creationId xmlns="" xmlns:p14="http://schemas.microsoft.com/office/powerpoint/2010/main" val="2769190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i="1" dirty="0" smtClean="0">
                <a:latin typeface="Times New Roman" pitchFamily="18" charset="0"/>
              </a:rPr>
              <a:t>Authentication</a:t>
            </a:r>
            <a:r>
              <a:rPr lang="en-US" altLang="nl-NL" dirty="0" smtClean="0">
                <a:latin typeface="Times New Roman" pitchFamily="18" charset="0"/>
              </a:rPr>
              <a:t> is the mechanism whereby systems may securely identify their users. Authentication systems provide an answers to the questions: </a:t>
            </a:r>
          </a:p>
          <a:p>
            <a:pPr>
              <a:buFont typeface="Arial" pitchFamily="34" charset="0"/>
              <a:buChar char="•"/>
            </a:pPr>
            <a:r>
              <a:rPr lang="en-US" altLang="nl-NL" dirty="0" smtClean="0">
                <a:latin typeface="Times New Roman" pitchFamily="18" charset="0"/>
              </a:rPr>
              <a:t>Who is the user? </a:t>
            </a:r>
          </a:p>
          <a:p>
            <a:pPr>
              <a:buFont typeface="Arial" pitchFamily="34" charset="0"/>
              <a:buChar char="•"/>
            </a:pPr>
            <a:r>
              <a:rPr lang="en-US" altLang="nl-NL" dirty="0" smtClean="0">
                <a:latin typeface="Times New Roman" pitchFamily="18" charset="0"/>
              </a:rPr>
              <a:t>Is the user really who he/she represents himself to be? </a:t>
            </a:r>
          </a:p>
          <a:p>
            <a:r>
              <a:rPr lang="en-US" altLang="nl-NL" dirty="0" smtClean="0">
                <a:latin typeface="Times New Roman" pitchFamily="18" charset="0"/>
              </a:rPr>
              <a:t>An authentication system may be as simple (and insecure) as a plain-text password challenging system (as found in some older PC-based FTP servers) or as complicated as the </a:t>
            </a:r>
            <a:r>
              <a:rPr lang="en-US" altLang="nl-NL" i="1" dirty="0" smtClean="0">
                <a:latin typeface="Times New Roman" pitchFamily="18" charset="0"/>
              </a:rPr>
              <a:t>Kerberos</a:t>
            </a:r>
            <a:r>
              <a:rPr lang="en-US" altLang="nl-NL" dirty="0" smtClean="0">
                <a:latin typeface="Times New Roman" pitchFamily="18" charset="0"/>
              </a:rPr>
              <a:t> system described elsewhere in these documents. In all cases, however, authentication systems depend on some unique bit of information known (or available) only to the individual being authenticated and the authentication system -- a </a:t>
            </a:r>
            <a:r>
              <a:rPr lang="en-US" altLang="nl-NL" i="1" dirty="0" smtClean="0">
                <a:latin typeface="Times New Roman" pitchFamily="18" charset="0"/>
              </a:rPr>
              <a:t>shared secret</a:t>
            </a:r>
            <a:r>
              <a:rPr lang="en-US" altLang="nl-NL" dirty="0" smtClean="0">
                <a:latin typeface="Times New Roman" pitchFamily="18" charset="0"/>
              </a:rPr>
              <a:t>. Such information may be a classical password, some physical property of the individual (fingerprint, retinal vascularization pattern, etc.), or some derived data (as in the case of so-called </a:t>
            </a:r>
            <a:r>
              <a:rPr lang="en-US" altLang="nl-NL" i="1" dirty="0" smtClean="0">
                <a:latin typeface="Times New Roman" pitchFamily="18" charset="0"/>
              </a:rPr>
              <a:t>smartcard</a:t>
            </a:r>
            <a:r>
              <a:rPr lang="en-US" altLang="nl-NL" dirty="0" smtClean="0">
                <a:latin typeface="Times New Roman" pitchFamily="18" charset="0"/>
              </a:rPr>
              <a:t> systems). In order to verify the identity of a user, the authenticating system typically challenges the user to provide his unique information (his password, fingerprint, etc.) -- if the authenticating system can verify that the shared secret was presented correctly, the user is considered authenticated. </a:t>
            </a:r>
          </a:p>
          <a:p>
            <a:endParaRPr lang="en-US" altLang="nl-NL" dirty="0" smtClean="0">
              <a:latin typeface="Times New Roman" pitchFamily="18" charset="0"/>
            </a:endParaRPr>
          </a:p>
          <a:p>
            <a:r>
              <a:rPr lang="en-US" altLang="nl-NL" dirty="0" smtClean="0">
                <a:latin typeface="Times New Roman" pitchFamily="18" charset="0"/>
              </a:rPr>
              <a:t>Source: http://www.duke.edu/~rob/kerberos/authvauth.html</a:t>
            </a:r>
            <a:endParaRPr lang="nl-NL" altLang="nl-NL" dirty="0" smtClean="0">
              <a:latin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6</a:t>
            </a:fld>
            <a:endParaRPr lang="en-US"/>
          </a:p>
        </p:txBody>
      </p:sp>
    </p:spTree>
    <p:extLst>
      <p:ext uri="{BB962C8B-B14F-4D97-AF65-F5344CB8AC3E}">
        <p14:creationId xmlns="" xmlns:p14="http://schemas.microsoft.com/office/powerpoint/2010/main" val="1931517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altLang="nl-NL" dirty="0" smtClean="0">
                <a:latin typeface="Times New Roman" pitchFamily="18" charset="0"/>
              </a:rPr>
              <a:t>Steer clear of complex user mapping. It becomes a huge maintenance issue between the portal and the security provider</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37</a:t>
            </a:fld>
            <a:endParaRPr lang="en-US"/>
          </a:p>
        </p:txBody>
      </p:sp>
    </p:spTree>
    <p:extLst>
      <p:ext uri="{BB962C8B-B14F-4D97-AF65-F5344CB8AC3E}">
        <p14:creationId xmlns="" xmlns:p14="http://schemas.microsoft.com/office/powerpoint/2010/main" val="280931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38</a:t>
            </a:fld>
            <a:endParaRPr lang="en-US"/>
          </a:p>
        </p:txBody>
      </p:sp>
    </p:spTree>
    <p:extLst>
      <p:ext uri="{BB962C8B-B14F-4D97-AF65-F5344CB8AC3E}">
        <p14:creationId xmlns="" xmlns:p14="http://schemas.microsoft.com/office/powerpoint/2010/main" val="1704931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dirty="0" smtClean="0">
                <a:latin typeface="Times New Roman" pitchFamily="18" charset="0"/>
              </a:rPr>
              <a:t>The relevant authentication provider class for this exercise is in the training bundle.</a:t>
            </a:r>
          </a:p>
          <a:p>
            <a:endParaRPr lang="en-US" altLang="nl-NL" dirty="0" smtClean="0">
              <a:latin typeface="Times New Roman" pitchFamily="18" charset="0"/>
            </a:endParaRPr>
          </a:p>
          <a:p>
            <a:r>
              <a:rPr lang="en-US" altLang="nl-NL" dirty="0" smtClean="0">
                <a:latin typeface="Times New Roman" pitchFamily="18" charset="0"/>
              </a:rPr>
              <a:t>To generate passwords, use </a:t>
            </a:r>
            <a:r>
              <a:rPr lang="nl-NL" altLang="nl-NL" b="1" dirty="0" smtClean="0">
                <a:latin typeface="Times New Roman" pitchFamily="18" charset="0"/>
              </a:rPr>
              <a:t>http://md5sum.org/</a:t>
            </a:r>
          </a:p>
          <a:p>
            <a:endParaRPr lang="nl-NL" altLang="nl-NL" dirty="0" smtClean="0">
              <a:latin typeface="Times New Roman" pitchFamily="18" charset="0"/>
            </a:endParaRPr>
          </a:p>
          <a:p>
            <a:r>
              <a:rPr lang="nl-NL" altLang="nl-NL" dirty="0" smtClean="0">
                <a:latin typeface="Times New Roman" pitchFamily="18" charset="0"/>
              </a:rPr>
              <a:t>Edit </a:t>
            </a:r>
            <a:r>
              <a:rPr lang="nl-NL" altLang="nl-NL" b="1" dirty="0" smtClean="0">
                <a:latin typeface="Times New Roman" pitchFamily="18" charset="0"/>
              </a:rPr>
              <a:t>src/main//resources/META-INF/spring/backbase-portal-business-security.xml</a:t>
            </a:r>
            <a:r>
              <a:rPr lang="nl-NL" altLang="nl-NL" dirty="0" smtClean="0">
                <a:latin typeface="Times New Roman" pitchFamily="18" charset="0"/>
              </a:rPr>
              <a:t> (if not present, </a:t>
            </a:r>
            <a:r>
              <a:rPr lang="en-US" altLang="nl-NL" dirty="0" smtClean="0">
                <a:solidFill>
                  <a:srgbClr val="2A261F"/>
                </a:solidFill>
                <a:latin typeface="Times New Roman" pitchFamily="18" charset="0"/>
                <a:cs typeface="Courier New" pitchFamily="49" charset="0"/>
              </a:rPr>
              <a:t>copy it from </a:t>
            </a:r>
            <a:r>
              <a:rPr lang="en-US" altLang="nl-NL" b="1" dirty="0" smtClean="0">
                <a:solidFill>
                  <a:srgbClr val="2A261F"/>
                </a:solidFill>
                <a:latin typeface="Times New Roman" pitchFamily="18" charset="0"/>
                <a:cs typeface="Courier New" pitchFamily="49" charset="0"/>
              </a:rPr>
              <a:t>target/&lt;project-name&gt;/WEB-INF/lib/security-portalserver.jar!/META-INF/spring/</a:t>
            </a:r>
            <a:r>
              <a:rPr lang="en-US" altLang="nl-NL" dirty="0" smtClean="0">
                <a:solidFill>
                  <a:srgbClr val="2A261F"/>
                </a:solidFill>
                <a:latin typeface="Times New Roman" pitchFamily="18" charset="0"/>
                <a:cs typeface="Courier New" pitchFamily="49" charset="0"/>
              </a:rPr>
              <a:t>, but you will need to run </a:t>
            </a:r>
            <a:r>
              <a:rPr lang="en-US" altLang="nl-NL" b="1" dirty="0" err="1" smtClean="0">
                <a:solidFill>
                  <a:srgbClr val="2A261F"/>
                </a:solidFill>
                <a:latin typeface="Times New Roman" pitchFamily="18" charset="0"/>
                <a:cs typeface="Courier New" pitchFamily="49" charset="0"/>
              </a:rPr>
              <a:t>mvn</a:t>
            </a:r>
            <a:r>
              <a:rPr lang="en-US" altLang="nl-NL" b="1" dirty="0" smtClean="0">
                <a:solidFill>
                  <a:srgbClr val="2A261F"/>
                </a:solidFill>
                <a:latin typeface="Times New Roman" pitchFamily="18" charset="0"/>
                <a:cs typeface="Courier New" pitchFamily="49" charset="0"/>
              </a:rPr>
              <a:t> </a:t>
            </a:r>
            <a:r>
              <a:rPr lang="en-US" altLang="nl-NL" b="1" dirty="0" err="1" smtClean="0">
                <a:solidFill>
                  <a:srgbClr val="2A261F"/>
                </a:solidFill>
                <a:latin typeface="Times New Roman" pitchFamily="18" charset="0"/>
                <a:cs typeface="Courier New" pitchFamily="49" charset="0"/>
              </a:rPr>
              <a:t>jetty:run-exploded</a:t>
            </a:r>
            <a:r>
              <a:rPr lang="en-US" altLang="nl-NL" dirty="0" smtClean="0">
                <a:solidFill>
                  <a:srgbClr val="2A261F"/>
                </a:solidFill>
                <a:latin typeface="Times New Roman" pitchFamily="18" charset="0"/>
                <a:cs typeface="Courier New" pitchFamily="49" charset="0"/>
              </a:rPr>
              <a:t> first</a:t>
            </a:r>
            <a:r>
              <a:rPr lang="nl-NL" altLang="nl-NL" dirty="0" smtClean="0">
                <a:latin typeface="Times New Roman" pitchFamily="18" charset="0"/>
              </a:rPr>
              <a:t>)</a:t>
            </a:r>
          </a:p>
          <a:p>
            <a:endParaRPr lang="nl-NL" altLang="nl-NL" dirty="0" smtClean="0">
              <a:latin typeface="Times New Roman" pitchFamily="18" charset="0"/>
            </a:endParaRPr>
          </a:p>
          <a:p>
            <a:r>
              <a:rPr lang="nl-NL" altLang="nl-NL" dirty="0" smtClean="0">
                <a:latin typeface="Times New Roman" pitchFamily="18" charset="0"/>
              </a:rPr>
              <a:t>Add </a:t>
            </a:r>
            <a:r>
              <a:rPr lang="nl-NL" altLang="nl-NL" b="1" dirty="0" smtClean="0">
                <a:latin typeface="Times New Roman" pitchFamily="18" charset="0"/>
              </a:rPr>
              <a:t>&lt;beans:bean id="myAuthenticationProvider" class="com.backbase.exercises.security.ExampleAuthenticationProvider"/&gt;</a:t>
            </a:r>
            <a:r>
              <a:rPr lang="nl-NL" altLang="nl-NL" dirty="0" smtClean="0">
                <a:latin typeface="Times New Roman" pitchFamily="18" charset="0"/>
              </a:rPr>
              <a:t> under </a:t>
            </a:r>
            <a:r>
              <a:rPr lang="nl-NL" altLang="nl-NL" b="1" dirty="0" smtClean="0">
                <a:latin typeface="Times New Roman" pitchFamily="18" charset="0"/>
              </a:rPr>
              <a:t>&lt;beans:beans&gt;</a:t>
            </a:r>
          </a:p>
          <a:p>
            <a:r>
              <a:rPr lang="nl-NL" altLang="nl-NL" dirty="0" smtClean="0">
                <a:latin typeface="Times New Roman" pitchFamily="18" charset="0"/>
              </a:rPr>
              <a:t>and </a:t>
            </a:r>
            <a:r>
              <a:rPr lang="nl-NL" altLang="nl-NL" b="1" dirty="0" smtClean="0">
                <a:latin typeface="Times New Roman" pitchFamily="18" charset="0"/>
              </a:rPr>
              <a:t>&lt;authentication-provider ref="myAuthenticationProvider"/&gt;</a:t>
            </a:r>
            <a:r>
              <a:rPr lang="nl-NL" altLang="nl-NL" dirty="0" smtClean="0">
                <a:latin typeface="Times New Roman" pitchFamily="18" charset="0"/>
              </a:rPr>
              <a:t> under </a:t>
            </a:r>
            <a:r>
              <a:rPr lang="nl-NL" altLang="nl-NL" b="1" dirty="0" smtClean="0">
                <a:latin typeface="Times New Roman" pitchFamily="18" charset="0"/>
              </a:rPr>
              <a:t>&lt;authentication-manager&gt;</a:t>
            </a:r>
          </a:p>
          <a:p>
            <a:endParaRPr lang="nl-NL" altLang="nl-NL" dirty="0" smtClean="0">
              <a:latin typeface="Times New Roman" pitchFamily="18" charset="0"/>
            </a:endParaRPr>
          </a:p>
          <a:p>
            <a:r>
              <a:rPr lang="nl-NL" altLang="nl-NL" dirty="0" smtClean="0">
                <a:latin typeface="Times New Roman" pitchFamily="18" charset="0"/>
              </a:rPr>
              <a:t>After the exercise is implemented, login with a user not in the hashmap from the getUsersAndPasswords method. You should get a “</a:t>
            </a:r>
            <a:r>
              <a:rPr lang="en-US" altLang="nl-NL" dirty="0" smtClean="0">
                <a:latin typeface="Times New Roman" pitchFamily="18" charset="0"/>
              </a:rPr>
              <a:t>Username or password does not match</a:t>
            </a:r>
            <a:r>
              <a:rPr lang="nl-NL" altLang="nl-NL" dirty="0" smtClean="0">
                <a:latin typeface="Times New Roman" pitchFamily="18" charset="0"/>
              </a:rPr>
              <a:t>” response. After this, login with a valid user/password. </a:t>
            </a:r>
            <a:endParaRPr lang="en-US" altLang="nl-NL" dirty="0" smtClean="0">
              <a:latin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41</a:t>
            </a:fld>
            <a:endParaRPr lang="en-US"/>
          </a:p>
        </p:txBody>
      </p:sp>
    </p:spTree>
    <p:extLst>
      <p:ext uri="{BB962C8B-B14F-4D97-AF65-F5344CB8AC3E}">
        <p14:creationId xmlns="" xmlns:p14="http://schemas.microsoft.com/office/powerpoint/2010/main" val="1704931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nl-NL" dirty="0" smtClean="0">
                <a:latin typeface="Times New Roman" pitchFamily="18" charset="0"/>
              </a:rPr>
              <a:t>Good example of </a:t>
            </a:r>
            <a:r>
              <a:rPr lang="en-US" altLang="nl-NL" dirty="0" err="1" smtClean="0">
                <a:latin typeface="Times New Roman" pitchFamily="18" charset="0"/>
              </a:rPr>
              <a:t>multitenancy</a:t>
            </a:r>
            <a:r>
              <a:rPr lang="en-US" altLang="nl-NL" dirty="0" smtClean="0">
                <a:latin typeface="Times New Roman" pitchFamily="18" charset="0"/>
              </a:rPr>
              <a:t>. Each portal can have different security setting on the Special pages tab.</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45</a:t>
            </a:fld>
            <a:endParaRPr lang="en-US"/>
          </a:p>
        </p:txBody>
      </p:sp>
    </p:spTree>
    <p:extLst>
      <p:ext uri="{BB962C8B-B14F-4D97-AF65-F5344CB8AC3E}">
        <p14:creationId xmlns="" xmlns:p14="http://schemas.microsoft.com/office/powerpoint/2010/main" val="369473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nl-NL" dirty="0" smtClean="0">
                <a:latin typeface="Calibri" pitchFamily="34" charset="0"/>
              </a:rPr>
              <a:t>If all (portal and widgets) are same application how would you implement this?</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48</a:t>
            </a:fld>
            <a:endParaRPr lang="en-US"/>
          </a:p>
        </p:txBody>
      </p:sp>
    </p:spTree>
    <p:extLst>
      <p:ext uri="{BB962C8B-B14F-4D97-AF65-F5344CB8AC3E}">
        <p14:creationId xmlns="" xmlns:p14="http://schemas.microsoft.com/office/powerpoint/2010/main" val="360964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altLang="nl-NL" dirty="0" smtClean="0">
                <a:latin typeface="Times New Roman" pitchFamily="18" charset="0"/>
              </a:rPr>
              <a:t>When all widgets are local to the portal, the security setting are applied implicitly during the proces flow in the portal</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49</a:t>
            </a:fld>
            <a:endParaRPr lang="en-US"/>
          </a:p>
        </p:txBody>
      </p:sp>
    </p:spTree>
    <p:extLst>
      <p:ext uri="{BB962C8B-B14F-4D97-AF65-F5344CB8AC3E}">
        <p14:creationId xmlns="" xmlns:p14="http://schemas.microsoft.com/office/powerpoint/2010/main" val="2990667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nl-NL" dirty="0" smtClean="0">
                <a:latin typeface="Calibri" pitchFamily="34" charset="0"/>
              </a:rPr>
              <a:t>This diagram shows how remote widgets bypass the internal process flow that has security. The next diagram show how to add security to the remote widgets</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50</a:t>
            </a:fld>
            <a:endParaRPr lang="en-US"/>
          </a:p>
        </p:txBody>
      </p:sp>
    </p:spTree>
    <p:extLst>
      <p:ext uri="{BB962C8B-B14F-4D97-AF65-F5344CB8AC3E}">
        <p14:creationId xmlns="" xmlns:p14="http://schemas.microsoft.com/office/powerpoint/2010/main" val="2210434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ea typeface="Microsoft YaHei" pitchFamily="34" charset="-122"/>
              </a:rPr>
              <a:t>The portal and the remote widgets will need to connect to the authentication provider THROUGH the SSO service. </a:t>
            </a:r>
          </a:p>
          <a:p>
            <a:pPr>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nl-NL" dirty="0" smtClean="0">
                <a:latin typeface="Times New Roman" pitchFamily="18" charset="0"/>
                <a:ea typeface="Microsoft YaHei" pitchFamily="34" charset="-122"/>
              </a:rPr>
              <a:t>The mechanism for the portal to do this is the security service. The portal internally gets the information of the user principal via a spring security connector. </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51</a:t>
            </a:fld>
            <a:endParaRPr lang="en-US"/>
          </a:p>
        </p:txBody>
      </p:sp>
    </p:spTree>
    <p:extLst>
      <p:ext uri="{BB962C8B-B14F-4D97-AF65-F5344CB8AC3E}">
        <p14:creationId xmlns="" xmlns:p14="http://schemas.microsoft.com/office/powerpoint/2010/main" val="254302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nl-NL" dirty="0" smtClean="0">
                <a:latin typeface="Times New Roman" pitchFamily="18" charset="0"/>
              </a:rPr>
              <a:t>We see Basic and form authentication.</a:t>
            </a:r>
          </a:p>
          <a:p>
            <a:r>
              <a:rPr lang="nl-NL" altLang="nl-NL" dirty="0" smtClean="0">
                <a:latin typeface="Times New Roman" pitchFamily="18" charset="0"/>
              </a:rPr>
              <a:t>Password systems are very common nowadays, even though they are considered to be weak.</a:t>
            </a:r>
          </a:p>
          <a:p>
            <a:endParaRPr lang="nl-NL" altLang="nl-NL" dirty="0" smtClean="0">
              <a:latin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7</a:t>
            </a:fld>
            <a:endParaRPr lang="en-US"/>
          </a:p>
        </p:txBody>
      </p:sp>
    </p:spTree>
    <p:extLst>
      <p:ext uri="{BB962C8B-B14F-4D97-AF65-F5344CB8AC3E}">
        <p14:creationId xmlns="" xmlns:p14="http://schemas.microsoft.com/office/powerpoint/2010/main" val="176252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nl-NL" dirty="0" smtClean="0">
                <a:latin typeface="Times New Roman" pitchFamily="18" charset="0"/>
              </a:rPr>
              <a:t>We see examples of iris scan, token based, finger print based authentication and certificates.</a:t>
            </a:r>
          </a:p>
          <a:p>
            <a:endParaRPr lang="nl-NL" altLang="nl-NL" dirty="0" smtClean="0">
              <a:latin typeface="Times New Roman" pitchFamily="18" charset="0"/>
            </a:endParaRPr>
          </a:p>
          <a:p>
            <a:r>
              <a:rPr lang="nl-NL" altLang="nl-NL" dirty="0" smtClean="0">
                <a:latin typeface="Times New Roman" pitchFamily="18" charset="0"/>
              </a:rPr>
              <a:t>Internet business and many other transactions require a more stringent authentication process. The use of digital certificates issued and verified by a Certificate Authority (CA) as part of a public key infrastructure is considered likely to become the standard way to perform authentication on the Internet. </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8</a:t>
            </a:fld>
            <a:endParaRPr lang="en-US"/>
          </a:p>
        </p:txBody>
      </p:sp>
    </p:spTree>
    <p:extLst>
      <p:ext uri="{BB962C8B-B14F-4D97-AF65-F5344CB8AC3E}">
        <p14:creationId xmlns="" xmlns:p14="http://schemas.microsoft.com/office/powerpoint/2010/main" val="137093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l-NL" i="1" dirty="0" smtClean="0">
                <a:latin typeface="Times New Roman" pitchFamily="18" charset="0"/>
              </a:rPr>
              <a:t>Authorization</a:t>
            </a:r>
            <a:r>
              <a:rPr lang="en-US" altLang="nl-NL" dirty="0" smtClean="0">
                <a:latin typeface="Times New Roman" pitchFamily="18" charset="0"/>
              </a:rPr>
              <a:t>, by contrast to authorization, is the mechanism by which a system determines what level of access a particular authenticated user should have to secured resources controlled by the system. For example, a database management system might be designed so as to provide certain specified individuals with the ability to retrieve information from a database but not the ability to change data stored in the </a:t>
            </a:r>
            <a:r>
              <a:rPr lang="en-US" altLang="nl-NL" dirty="0" err="1" smtClean="0">
                <a:latin typeface="Times New Roman" pitchFamily="18" charset="0"/>
              </a:rPr>
              <a:t>datbase</a:t>
            </a:r>
            <a:r>
              <a:rPr lang="en-US" altLang="nl-NL" dirty="0" smtClean="0">
                <a:latin typeface="Times New Roman" pitchFamily="18" charset="0"/>
              </a:rPr>
              <a:t>, while giving other individuals the ability to change data. Authorization systems provide answers to the questions: </a:t>
            </a:r>
          </a:p>
          <a:p>
            <a:pPr>
              <a:buFont typeface="Arial" pitchFamily="34" charset="0"/>
              <a:buChar char="•"/>
            </a:pPr>
            <a:r>
              <a:rPr lang="en-US" altLang="nl-NL" dirty="0" smtClean="0">
                <a:latin typeface="Times New Roman" pitchFamily="18" charset="0"/>
              </a:rPr>
              <a:t>Is user X authorized to access resource R? </a:t>
            </a:r>
          </a:p>
          <a:p>
            <a:pPr>
              <a:buFont typeface="Arial" pitchFamily="34" charset="0"/>
              <a:buChar char="•"/>
            </a:pPr>
            <a:r>
              <a:rPr lang="en-US" altLang="nl-NL" dirty="0" smtClean="0">
                <a:latin typeface="Times New Roman" pitchFamily="18" charset="0"/>
              </a:rPr>
              <a:t>Is user X authorized to perform operation P? </a:t>
            </a:r>
          </a:p>
          <a:p>
            <a:pPr>
              <a:buFont typeface="Arial" pitchFamily="34" charset="0"/>
              <a:buChar char="•"/>
            </a:pPr>
            <a:r>
              <a:rPr lang="en-US" altLang="nl-NL" dirty="0" smtClean="0">
                <a:latin typeface="Times New Roman" pitchFamily="18" charset="0"/>
              </a:rPr>
              <a:t>Is user X authorized to perform operation P on resource R? </a:t>
            </a:r>
          </a:p>
          <a:p>
            <a:r>
              <a:rPr lang="en-US" altLang="nl-NL" dirty="0" smtClean="0">
                <a:latin typeface="Times New Roman" pitchFamily="18" charset="0"/>
              </a:rPr>
              <a:t>Authentication and authorization are somewhat tightly-coupled mechanisms -- authorization systems depend on secure authentication systems to ensure that users are who they claim to be and thus prevent unauthorized users from gaining access to secured resources. </a:t>
            </a:r>
          </a:p>
          <a:p>
            <a:r>
              <a:rPr lang="en-US" altLang="nl-NL" dirty="0" smtClean="0">
                <a:latin typeface="Times New Roman" pitchFamily="18" charset="0"/>
              </a:rPr>
              <a:t> </a:t>
            </a:r>
          </a:p>
          <a:p>
            <a:endParaRPr lang="en-US" altLang="nl-NL" dirty="0" smtClean="0">
              <a:latin typeface="Times New Roman" pitchFamily="18" charset="0"/>
            </a:endParaRPr>
          </a:p>
          <a:p>
            <a:r>
              <a:rPr lang="en-US" altLang="nl-NL" dirty="0" smtClean="0">
                <a:latin typeface="Times New Roman" pitchFamily="18" charset="0"/>
              </a:rPr>
              <a:t>Source: http://www.duke.edu/~rob/kerberos/authvauth.html</a:t>
            </a:r>
            <a:endParaRPr lang="nl-NL" altLang="nl-NL" dirty="0" smtClean="0">
              <a:latin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9</a:t>
            </a:fld>
            <a:endParaRPr lang="en-US"/>
          </a:p>
        </p:txBody>
      </p:sp>
    </p:spTree>
    <p:extLst>
      <p:ext uri="{BB962C8B-B14F-4D97-AF65-F5344CB8AC3E}">
        <p14:creationId xmlns="" xmlns:p14="http://schemas.microsoft.com/office/powerpoint/2010/main" val="1607606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altLang="nl-NL" dirty="0" smtClean="0">
                <a:latin typeface="Times New Roman" pitchFamily="18" charset="0"/>
              </a:rPr>
              <a:t>Authorization requires having a system adminstrator role, as someone who is responsible for defining users and their roles and permisions.</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10</a:t>
            </a:fld>
            <a:endParaRPr lang="en-US"/>
          </a:p>
        </p:txBody>
      </p:sp>
    </p:spTree>
    <p:extLst>
      <p:ext uri="{BB962C8B-B14F-4D97-AF65-F5344CB8AC3E}">
        <p14:creationId xmlns="" xmlns:p14="http://schemas.microsoft.com/office/powerpoint/2010/main" val="293418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altLang="nl-NL" dirty="0" smtClean="0">
                <a:latin typeface="Times New Roman" pitchFamily="18" charset="0"/>
              </a:rPr>
              <a:t>Now we will talk about how authorization and authentication is implmeneted in Backbase CXP.</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11</a:t>
            </a:fld>
            <a:endParaRPr lang="en-US"/>
          </a:p>
        </p:txBody>
      </p:sp>
    </p:spTree>
    <p:extLst>
      <p:ext uri="{BB962C8B-B14F-4D97-AF65-F5344CB8AC3E}">
        <p14:creationId xmlns="" xmlns:p14="http://schemas.microsoft.com/office/powerpoint/2010/main" val="414307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nl-NL" dirty="0" smtClean="0">
                <a:latin typeface="Times New Roman" pitchFamily="18" charset="0"/>
              </a:rPr>
              <a:t>Portal Security Service is a part of Backbase</a:t>
            </a:r>
            <a:r>
              <a:rPr lang="nl-NL" altLang="nl-NL" baseline="0" dirty="0" smtClean="0">
                <a:latin typeface="Times New Roman" pitchFamily="18" charset="0"/>
              </a:rPr>
              <a:t> CXP </a:t>
            </a:r>
            <a:r>
              <a:rPr lang="nl-NL" altLang="nl-NL" dirty="0" smtClean="0">
                <a:latin typeface="Times New Roman" pitchFamily="18" charset="0"/>
              </a:rPr>
              <a:t>responsible for authenitcation and authorization of portal users, as well as for management of authorization and authentication.</a:t>
            </a:r>
          </a:p>
          <a:p>
            <a:endParaRPr lang="nl-NL" altLang="nl-NL" dirty="0" smtClean="0">
              <a:latin typeface="Times New Roman" pitchFamily="18" charset="0"/>
            </a:endParaRPr>
          </a:p>
          <a:p>
            <a:r>
              <a:rPr lang="en-US" altLang="nl-NL" dirty="0" err="1" smtClean="0">
                <a:latin typeface="Arial" pitchFamily="34" charset="0"/>
              </a:rPr>
              <a:t>Backbase</a:t>
            </a:r>
            <a:r>
              <a:rPr lang="en-US" altLang="nl-NL" dirty="0" smtClean="0">
                <a:latin typeface="Arial" pitchFamily="34" charset="0"/>
              </a:rPr>
              <a:t> CXP Security Service is based on Spring Security. </a:t>
            </a:r>
            <a:r>
              <a:rPr lang="en-US" altLang="nl-NL" dirty="0" smtClean="0">
                <a:latin typeface="Times New Roman" pitchFamily="18" charset="0"/>
              </a:rPr>
              <a:t>Spring Security is a powerful and highly customizable authentication and access-control framework. It is the de-facto standard for securing Spring-based applications </a:t>
            </a:r>
          </a:p>
          <a:p>
            <a:endParaRPr lang="nl-NL" altLang="nl-NL" dirty="0" smtClean="0">
              <a:latin typeface="Times New Roman" pitchFamily="18" charset="0"/>
            </a:endParaRPr>
          </a:p>
          <a:p>
            <a:r>
              <a:rPr lang="nl-NL" altLang="nl-NL" dirty="0" smtClean="0">
                <a:latin typeface="Times New Roman" pitchFamily="18" charset="0"/>
              </a:rPr>
              <a:t>To learn more, visit http://static.springsource.org/spring-security/site/ </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12</a:t>
            </a:fld>
            <a:endParaRPr lang="en-US"/>
          </a:p>
        </p:txBody>
      </p:sp>
    </p:spTree>
    <p:extLst>
      <p:ext uri="{BB962C8B-B14F-4D97-AF65-F5344CB8AC3E}">
        <p14:creationId xmlns="" xmlns:p14="http://schemas.microsoft.com/office/powerpoint/2010/main" val="3752176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altLang="nl-NL" dirty="0" smtClean="0">
                <a:latin typeface="Times New Roman" pitchFamily="18" charset="0"/>
              </a:rPr>
              <a:t>When you start to use a Backbase CXP application, you will immediatelly come in touch with Spring Authentication. For example, CXP Manager and blank architype will by default use Spring login form mechanism, configured to use JDBC Spring authentication connector (taking user data from Portal Database).</a:t>
            </a:r>
          </a:p>
          <a:p>
            <a:endParaRPr lang="en-US" dirty="0"/>
          </a:p>
        </p:txBody>
      </p:sp>
      <p:sp>
        <p:nvSpPr>
          <p:cNvPr id="4" name="Slide Number Placeholder 3"/>
          <p:cNvSpPr>
            <a:spLocks noGrp="1"/>
          </p:cNvSpPr>
          <p:nvPr>
            <p:ph type="sldNum" sz="quarter" idx="10"/>
          </p:nvPr>
        </p:nvSpPr>
        <p:spPr/>
        <p:txBody>
          <a:bodyPr/>
          <a:lstStyle/>
          <a:p>
            <a:fld id="{961E29FC-A785-1D40-BBA7-278D4149D253}" type="slidenum">
              <a:rPr lang="en-US" smtClean="0"/>
              <a:pPr/>
              <a:t>13</a:t>
            </a:fld>
            <a:endParaRPr lang="en-US"/>
          </a:p>
        </p:txBody>
      </p:sp>
    </p:spTree>
    <p:extLst>
      <p:ext uri="{BB962C8B-B14F-4D97-AF65-F5344CB8AC3E}">
        <p14:creationId xmlns="" xmlns:p14="http://schemas.microsoft.com/office/powerpoint/2010/main" val="1648390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mailto:request@backbase.com" TargetMode="External"/><Relationship Id="rId2" Type="http://schemas.openxmlformats.org/officeDocument/2006/relationships/hyperlink" Target="http://www.backbase.com"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B Device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 xmlns:a14="http://schemas.microsoft.com/office/drawing/2010/main" val="0"/>
              </a:ext>
            </a:extLst>
          </a:blip>
          <a:srcRect l="5497" t="-22" r="5786"/>
          <a:stretch/>
        </p:blipFill>
        <p:spPr>
          <a:xfrm>
            <a:off x="-10160" y="-1510"/>
            <a:ext cx="9154160" cy="6886893"/>
          </a:xfrm>
          <a:prstGeom prst="rect">
            <a:avLst/>
          </a:prstGeom>
        </p:spPr>
      </p:pic>
      <p:sp>
        <p:nvSpPr>
          <p:cNvPr id="2" name="Rectangle 1"/>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7" name="Picture 6"/>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482090" y="2474754"/>
            <a:ext cx="8314248" cy="4228528"/>
          </a:xfrm>
          <a:prstGeom prst="rect">
            <a:avLst/>
          </a:prstGeom>
          <a:effectLst>
            <a:outerShdw blurRad="50800" dist="38100" dir="5400000" algn="t" rotWithShape="0">
              <a:prstClr val="black">
                <a:alpha val="40000"/>
              </a:prstClr>
            </a:outerShdw>
          </a:effectLst>
        </p:spPr>
      </p:pic>
      <p:pic>
        <p:nvPicPr>
          <p:cNvPr id="10" name="Picture 9"/>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Tree>
    <p:extLst>
      <p:ext uri="{BB962C8B-B14F-4D97-AF65-F5344CB8AC3E}">
        <p14:creationId xmlns="" xmlns:p14="http://schemas.microsoft.com/office/powerpoint/2010/main" val="223449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Blank slide title</a:t>
            </a:r>
            <a:endParaRPr lang="en-US" dirty="0"/>
          </a:p>
        </p:txBody>
      </p:sp>
      <p:sp>
        <p:nvSpPr>
          <p:cNvPr id="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69657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Cont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Full Width Content slide title</a:t>
            </a:r>
            <a:endParaRPr lang="en-US" dirty="0"/>
          </a:p>
        </p:txBody>
      </p:sp>
      <p:sp>
        <p:nvSpPr>
          <p:cNvPr id="5" name="Content Placeholder 4"/>
          <p:cNvSpPr>
            <a:spLocks noGrp="1"/>
          </p:cNvSpPr>
          <p:nvPr>
            <p:ph sz="quarter" idx="14"/>
          </p:nvPr>
        </p:nvSpPr>
        <p:spPr>
          <a:xfrm>
            <a:off x="357188" y="1120775"/>
            <a:ext cx="8439150" cy="5387975"/>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2497115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Content + Subtitle / Statement">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Subtitle / Statement slide title</a:t>
            </a:r>
            <a:endParaRPr lang="en-US" dirty="0"/>
          </a:p>
        </p:txBody>
      </p:sp>
      <p:sp>
        <p:nvSpPr>
          <p:cNvPr id="5" name="Content Placeholder 4"/>
          <p:cNvSpPr>
            <a:spLocks noGrp="1"/>
          </p:cNvSpPr>
          <p:nvPr>
            <p:ph sz="quarter" idx="14"/>
          </p:nvPr>
        </p:nvSpPr>
        <p:spPr>
          <a:xfrm>
            <a:off x="357188" y="1988840"/>
            <a:ext cx="8439150" cy="4519910"/>
          </a:xfrm>
          <a:prstGeom prst="rect">
            <a:avLst/>
          </a:prstGeom>
        </p:spPr>
        <p:txBody>
          <a:bodyPr vert="horz"/>
          <a:lstStyle>
            <a:lvl1pPr marL="182563" indent="-182563">
              <a:buClr>
                <a:schemeClr val="tx1">
                  <a:lumMod val="50000"/>
                  <a:lumOff val="50000"/>
                </a:schemeClr>
              </a:buClr>
              <a:buSzPct val="80000"/>
              <a:buFont typeface="Wingdings" charset="2"/>
              <a:buChar char="§"/>
              <a:tabLst/>
              <a:defRPr sz="2400">
                <a:latin typeface="Roboto Light"/>
                <a:cs typeface="Roboto Light"/>
              </a:defRPr>
            </a:lvl1pPr>
            <a:lvl2pPr marL="630238" indent="-173038">
              <a:buClr>
                <a:schemeClr val="tx1">
                  <a:lumMod val="50000"/>
                  <a:lumOff val="50000"/>
                </a:schemeClr>
              </a:buClr>
              <a:buSzPct val="80000"/>
              <a:buFont typeface="Wingdings" charset="2"/>
              <a:buChar char="§"/>
              <a:tabLst/>
              <a:defRPr sz="2000">
                <a:latin typeface="Roboto Light"/>
                <a:cs typeface="Roboto Light"/>
              </a:defRPr>
            </a:lvl2pPr>
            <a:lvl3pPr marL="1081088" indent="-187325">
              <a:buClr>
                <a:schemeClr val="tx1">
                  <a:lumMod val="50000"/>
                  <a:lumOff val="50000"/>
                </a:schemeClr>
              </a:buClr>
              <a:buSzPct val="80000"/>
              <a:buFont typeface="Wingdings" charset="2"/>
              <a:buChar char="§"/>
              <a:tabLst/>
              <a:defRPr sz="2000">
                <a:latin typeface="Roboto Light"/>
                <a:cs typeface="Roboto Light"/>
              </a:defRPr>
            </a:lvl3pPr>
            <a:lvl4pPr marL="1524000" indent="-152400">
              <a:buClr>
                <a:schemeClr val="tx1">
                  <a:lumMod val="50000"/>
                  <a:lumOff val="50000"/>
                </a:schemeClr>
              </a:buClr>
              <a:buSzPct val="80000"/>
              <a:buFont typeface="Wingdings" charset="2"/>
              <a:buChar char="§"/>
              <a:tabLst/>
              <a:defRPr sz="2000">
                <a:latin typeface="Roboto Light"/>
                <a:cs typeface="Roboto Light"/>
              </a:defRPr>
            </a:lvl4pPr>
            <a:lvl5pPr marL="1971675" indent="-142875">
              <a:buClr>
                <a:schemeClr val="tx1">
                  <a:lumMod val="50000"/>
                  <a:lumOff val="50000"/>
                </a:schemeClr>
              </a:buClr>
              <a:buSzPct val="80000"/>
              <a:buFont typeface="Wingdings" charset="2"/>
              <a:buChar char="§"/>
              <a:tabLst/>
              <a:defRPr sz="2000">
                <a:latin typeface="Roboto Light"/>
                <a:cs typeface="Roboto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3" name="Text Placeholder 2"/>
          <p:cNvSpPr>
            <a:spLocks noGrp="1"/>
          </p:cNvSpPr>
          <p:nvPr>
            <p:ph type="body" sz="quarter" idx="15" hasCustomPrompt="1"/>
          </p:nvPr>
        </p:nvSpPr>
        <p:spPr>
          <a:xfrm>
            <a:off x="357188" y="1038225"/>
            <a:ext cx="8439150" cy="662583"/>
          </a:xfrm>
          <a:prstGeom prst="rect">
            <a:avLst/>
          </a:prstGeom>
        </p:spPr>
        <p:txBody>
          <a:bodyPr vert="horz"/>
          <a:lstStyle>
            <a:lvl1pPr marL="0" indent="0" algn="ctr">
              <a:buNone/>
              <a:defRPr baseline="0">
                <a:solidFill>
                  <a:schemeClr val="tx1">
                    <a:lumMod val="90000"/>
                    <a:lumOff val="10000"/>
                  </a:schemeClr>
                </a:solidFill>
                <a:latin typeface="Roboto Light"/>
                <a:cs typeface="Roboto Light"/>
              </a:defRPr>
            </a:lvl1pPr>
          </a:lstStyle>
          <a:p>
            <a:pPr lvl="0"/>
            <a:r>
              <a:rPr lang="en-US" dirty="0" smtClean="0"/>
              <a:t>Click to add a subtitle or statement</a:t>
            </a:r>
            <a:endParaRPr lang="en-US" dirty="0"/>
          </a:p>
        </p:txBody>
      </p:sp>
    </p:spTree>
    <p:extLst>
      <p:ext uri="{BB962C8B-B14F-4D97-AF65-F5344CB8AC3E}">
        <p14:creationId xmlns="" xmlns:p14="http://schemas.microsoft.com/office/powerpoint/2010/main" val="96411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ion of an image">
    <p:spTree>
      <p:nvGrpSpPr>
        <p:cNvPr id="1" name=""/>
        <p:cNvGrpSpPr/>
        <p:nvPr/>
      </p:nvGrpSpPr>
      <p:grpSpPr>
        <a:xfrm>
          <a:off x="0" y="0"/>
          <a:ext cx="0" cy="0"/>
          <a:chOff x="0" y="0"/>
          <a:chExt cx="0" cy="0"/>
        </a:xfrm>
      </p:grpSpPr>
      <p:sp>
        <p:nvSpPr>
          <p:cNvPr id="15" name="Rectangle 14"/>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6"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Slide title</a:t>
            </a:r>
            <a:endParaRPr lang="en-US" dirty="0"/>
          </a:p>
        </p:txBody>
      </p:sp>
      <p:sp>
        <p:nvSpPr>
          <p:cNvPr id="19"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1" name="Text Placeholder 14"/>
          <p:cNvSpPr>
            <a:spLocks noGrp="1"/>
          </p:cNvSpPr>
          <p:nvPr>
            <p:ph type="body" sz="quarter" idx="14"/>
          </p:nvPr>
        </p:nvSpPr>
        <p:spPr>
          <a:xfrm>
            <a:off x="346538" y="5445224"/>
            <a:ext cx="8449799" cy="106511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endParaRPr lang="en-US" dirty="0"/>
          </a:p>
        </p:txBody>
      </p:sp>
      <p:sp>
        <p:nvSpPr>
          <p:cNvPr id="12" name="Picture Placeholder 10"/>
          <p:cNvSpPr>
            <a:spLocks noGrp="1"/>
          </p:cNvSpPr>
          <p:nvPr>
            <p:ph type="pic" sz="quarter" idx="11"/>
          </p:nvPr>
        </p:nvSpPr>
        <p:spPr>
          <a:xfrm>
            <a:off x="331866" y="1111250"/>
            <a:ext cx="8464471" cy="4045942"/>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Tree>
    <p:extLst>
      <p:ext uri="{BB962C8B-B14F-4D97-AF65-F5344CB8AC3E}">
        <p14:creationId xmlns="" xmlns:p14="http://schemas.microsoft.com/office/powerpoint/2010/main" val="196961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flexibl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2 columns slide title</a:t>
            </a:r>
            <a:endParaRPr lang="en-US" dirty="0"/>
          </a:p>
        </p:txBody>
      </p:sp>
      <p:sp>
        <p:nvSpPr>
          <p:cNvPr id="15" name="Text Placeholder 14"/>
          <p:cNvSpPr>
            <a:spLocks noGrp="1"/>
          </p:cNvSpPr>
          <p:nvPr>
            <p:ph type="body" sz="quarter" idx="14" hasCustomPrompt="1"/>
          </p:nvPr>
        </p:nvSpPr>
        <p:spPr>
          <a:xfrm>
            <a:off x="5805663" y="1109663"/>
            <a:ext cx="2990675" cy="5399087"/>
          </a:xfrm>
          <a:prstGeom prst="rect">
            <a:avLst/>
          </a:prstGeom>
        </p:spPr>
        <p:txBody>
          <a:bodyPr vert="horz"/>
          <a:lstStyle>
            <a:lvl1pPr marL="0" indent="0">
              <a:buNone/>
              <a:defRPr sz="20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17" name="Content Placeholder 16"/>
          <p:cNvSpPr>
            <a:spLocks noGrp="1"/>
          </p:cNvSpPr>
          <p:nvPr>
            <p:ph sz="quarter" idx="15" hasCustomPrompt="1"/>
          </p:nvPr>
        </p:nvSpPr>
        <p:spPr>
          <a:xfrm>
            <a:off x="357188" y="1109664"/>
            <a:ext cx="5016426" cy="5399086"/>
          </a:xfrm>
          <a:prstGeom prst="rect">
            <a:avLst/>
          </a:prstGeom>
        </p:spPr>
        <p:txBody>
          <a:bodyPr vert="horz"/>
          <a:lstStyle>
            <a:lvl1pPr marL="0" indent="0">
              <a:buNone/>
              <a:defRPr sz="200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content</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2818243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Cases">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760426"/>
            <a:ext cx="9150350"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Customer Case Slide Title</a:t>
            </a:r>
            <a:endParaRPr lang="en-US" dirty="0"/>
          </a:p>
        </p:txBody>
      </p:sp>
      <p:sp>
        <p:nvSpPr>
          <p:cNvPr id="14"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718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sign Showcase (Full height imag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 y="760426"/>
            <a:ext cx="5796136" cy="609757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2" name="Rectangle 1"/>
          <p:cNvSpPr/>
          <p:nvPr userDrawn="1"/>
        </p:nvSpPr>
        <p:spPr>
          <a:xfrm>
            <a:off x="5796137" y="650240"/>
            <a:ext cx="3347863" cy="6207760"/>
          </a:xfrm>
          <a:prstGeom prst="rect">
            <a:avLst/>
          </a:prstGeom>
          <a:solidFill>
            <a:schemeClr val="bg2"/>
          </a:solidFill>
          <a:ln>
            <a:noFill/>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sp>
        <p:nvSpPr>
          <p:cNvPr id="12" name="Text Placeholder 14"/>
          <p:cNvSpPr>
            <a:spLocks noGrp="1"/>
          </p:cNvSpPr>
          <p:nvPr>
            <p:ph type="body" sz="quarter" idx="14" hasCustomPrompt="1"/>
          </p:nvPr>
        </p:nvSpPr>
        <p:spPr>
          <a:xfrm>
            <a:off x="6156176" y="1109663"/>
            <a:ext cx="2640162" cy="5399087"/>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pic>
        <p:nvPicPr>
          <p:cNvPr id="13" name="Picture 12"/>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159832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top)">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2214384" y="2708553"/>
            <a:ext cx="4649738" cy="4068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109663"/>
            <a:ext cx="8618160" cy="1383233"/>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p>
        </p:txBody>
      </p:sp>
      <p:sp>
        <p:nvSpPr>
          <p:cNvPr id="11" name="Picture Placeholder 10"/>
          <p:cNvSpPr>
            <a:spLocks noGrp="1"/>
          </p:cNvSpPr>
          <p:nvPr>
            <p:ph type="pic" sz="quarter" idx="11"/>
          </p:nvPr>
        </p:nvSpPr>
        <p:spPr>
          <a:xfrm>
            <a:off x="2411760" y="2924944"/>
            <a:ext cx="4248471" cy="2376264"/>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841408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righ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357188" y="2819202"/>
            <a:ext cx="4558109" cy="398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5724128"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5724128"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23" name="Picture Placeholder 10"/>
          <p:cNvSpPr>
            <a:spLocks noGrp="1"/>
          </p:cNvSpPr>
          <p:nvPr>
            <p:ph type="pic" sz="quarter" idx="11"/>
          </p:nvPr>
        </p:nvSpPr>
        <p:spPr>
          <a:xfrm>
            <a:off x="561773"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1225095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sign Showcase (Image on Device, text on left)">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Design Showcase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4249599" y="2819202"/>
            <a:ext cx="4558109" cy="398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Placeholder 14"/>
          <p:cNvSpPr>
            <a:spLocks noGrp="1"/>
          </p:cNvSpPr>
          <p:nvPr>
            <p:ph type="body" sz="quarter" idx="14" hasCustomPrompt="1"/>
          </p:nvPr>
        </p:nvSpPr>
        <p:spPr>
          <a:xfrm>
            <a:off x="271840" y="1772816"/>
            <a:ext cx="3072210" cy="4735934"/>
          </a:xfrm>
          <a:prstGeom prst="rect">
            <a:avLst/>
          </a:prstGeom>
        </p:spPr>
        <p:txBody>
          <a:bodyPr vert="horz"/>
          <a:lstStyle>
            <a:lvl1pPr marL="0" indent="0">
              <a:buNone/>
              <a:defRPr sz="18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text</a:t>
            </a:r>
            <a:endParaRPr lang="en-US" dirty="0"/>
          </a:p>
        </p:txBody>
      </p:sp>
      <p:sp>
        <p:nvSpPr>
          <p:cNvPr id="22" name="Text Placeholder 14"/>
          <p:cNvSpPr>
            <a:spLocks noGrp="1"/>
          </p:cNvSpPr>
          <p:nvPr>
            <p:ph type="body" sz="quarter" idx="15" hasCustomPrompt="1"/>
          </p:nvPr>
        </p:nvSpPr>
        <p:spPr>
          <a:xfrm>
            <a:off x="271840" y="1124799"/>
            <a:ext cx="3072210" cy="504001"/>
          </a:xfrm>
          <a:prstGeom prst="rect">
            <a:avLst/>
          </a:prstGeom>
        </p:spPr>
        <p:txBody>
          <a:bodyPr vert="horz"/>
          <a:lstStyle>
            <a:lvl1pPr marL="0" indent="0">
              <a:buNone/>
              <a:defRPr sz="2400">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TITLE</a:t>
            </a:r>
            <a:endParaRPr lang="en-US" dirty="0"/>
          </a:p>
        </p:txBody>
      </p:sp>
      <p:sp>
        <p:nvSpPr>
          <p:cNvPr id="11" name="Picture Placeholder 10"/>
          <p:cNvSpPr>
            <a:spLocks noGrp="1"/>
          </p:cNvSpPr>
          <p:nvPr>
            <p:ph type="pic" sz="quarter" idx="11"/>
          </p:nvPr>
        </p:nvSpPr>
        <p:spPr>
          <a:xfrm>
            <a:off x="4427984" y="3017272"/>
            <a:ext cx="4174564" cy="2304256"/>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333531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No Brand Device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5497" t="-22" r="5786"/>
          <a:stretch/>
        </p:blipFill>
        <p:spPr>
          <a:xfrm>
            <a:off x="0" y="-1510"/>
            <a:ext cx="9154160" cy="6886893"/>
          </a:xfrm>
          <a:prstGeom prst="rect">
            <a:avLst/>
          </a:prstGeom>
        </p:spPr>
      </p:pic>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4" name="Picture 13"/>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5"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6"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pic>
        <p:nvPicPr>
          <p:cNvPr id="20" name="Picture 19"/>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482090" y="2474754"/>
            <a:ext cx="8314247" cy="4228527"/>
          </a:xfrm>
          <a:prstGeom prst="rect">
            <a:avLst/>
          </a:prstGeom>
          <a:effectLst>
            <a:outerShdw blurRad="50800" dist="38100" dir="5400000" algn="t" rotWithShape="0">
              <a:prstClr val="black">
                <a:alpha val="40000"/>
              </a:prstClr>
            </a:outerShdw>
          </a:effectLst>
        </p:spPr>
      </p:pic>
    </p:spTree>
    <p:extLst>
      <p:ext uri="{BB962C8B-B14F-4D97-AF65-F5344CB8AC3E}">
        <p14:creationId xmlns="" xmlns:p14="http://schemas.microsoft.com/office/powerpoint/2010/main" val="910778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st Slid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Analyst Slide Title</a:t>
            </a:r>
            <a:endParaRPr lang="en-US" dirty="0"/>
          </a:p>
        </p:txBody>
      </p:sp>
      <p:sp>
        <p:nvSpPr>
          <p:cNvPr id="11" name="Picture Placeholder 10"/>
          <p:cNvSpPr>
            <a:spLocks noGrp="1"/>
          </p:cNvSpPr>
          <p:nvPr>
            <p:ph type="pic" sz="quarter" idx="11" hasCustomPrompt="1"/>
          </p:nvPr>
        </p:nvSpPr>
        <p:spPr>
          <a:xfrm>
            <a:off x="357188" y="1109662"/>
            <a:ext cx="1875023" cy="1167209"/>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r>
              <a:rPr lang="en-US" dirty="0" smtClean="0"/>
              <a:t>Click to add Analyst’s logo</a:t>
            </a:r>
            <a:endParaRPr lang="en-US" dirty="0"/>
          </a:p>
        </p:txBody>
      </p:sp>
      <p:sp>
        <p:nvSpPr>
          <p:cNvPr id="15" name="Text Placeholder 14"/>
          <p:cNvSpPr>
            <a:spLocks noGrp="1"/>
          </p:cNvSpPr>
          <p:nvPr>
            <p:ph type="body" sz="quarter" idx="14" hasCustomPrompt="1"/>
          </p:nvPr>
        </p:nvSpPr>
        <p:spPr>
          <a:xfrm>
            <a:off x="2483769" y="1109664"/>
            <a:ext cx="6312570" cy="1167208"/>
          </a:xfrm>
          <a:prstGeom prst="rect">
            <a:avLst/>
          </a:prstGeom>
        </p:spPr>
        <p:txBody>
          <a:bodyPr vert="horz"/>
          <a:lstStyle>
            <a:lvl1pPr marL="0" indent="0">
              <a:buNone/>
              <a:defRPr sz="2000" baseline="0">
                <a:solidFill>
                  <a:schemeClr val="tx1"/>
                </a:solidFill>
                <a:latin typeface="Roboto Light"/>
                <a:cs typeface="Roboto Light"/>
              </a:defRPr>
            </a:lvl1pPr>
            <a:lvl2pPr marL="457200" indent="0">
              <a:buNone/>
              <a:defRPr sz="2000">
                <a:latin typeface="Roboto Light"/>
                <a:cs typeface="Roboto Light"/>
              </a:defRPr>
            </a:lvl2pPr>
            <a:lvl3pPr marL="914400" indent="0">
              <a:buNone/>
              <a:defRPr sz="2000">
                <a:latin typeface="Roboto Light"/>
                <a:cs typeface="Roboto Light"/>
              </a:defRPr>
            </a:lvl3pPr>
            <a:lvl4pPr marL="1371600" indent="0">
              <a:buNone/>
              <a:defRPr sz="2000">
                <a:latin typeface="Roboto Light"/>
                <a:cs typeface="Roboto Light"/>
              </a:defRPr>
            </a:lvl4pPr>
            <a:lvl5pPr marL="1828800" indent="0">
              <a:buNone/>
              <a:defRPr sz="2000">
                <a:latin typeface="Roboto Light"/>
                <a:cs typeface="Roboto Light"/>
              </a:defRPr>
            </a:lvl5pPr>
          </a:lstStyle>
          <a:p>
            <a:pPr lvl="0"/>
            <a:r>
              <a:rPr lang="en-US" dirty="0" smtClean="0"/>
              <a:t>Click to add some information about the analyst or the report</a:t>
            </a:r>
            <a:endParaRPr lang="en-US" dirty="0"/>
          </a:p>
        </p:txBody>
      </p:sp>
      <p:sp>
        <p:nvSpPr>
          <p:cNvPr id="17" name="Content Placeholder 16"/>
          <p:cNvSpPr>
            <a:spLocks noGrp="1"/>
          </p:cNvSpPr>
          <p:nvPr>
            <p:ph sz="quarter" idx="15" hasCustomPrompt="1"/>
          </p:nvPr>
        </p:nvSpPr>
        <p:spPr>
          <a:xfrm>
            <a:off x="4644008" y="2492896"/>
            <a:ext cx="4152330"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sp>
        <p:nvSpPr>
          <p:cNvPr id="18"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21" name="Content Placeholder 16"/>
          <p:cNvSpPr>
            <a:spLocks noGrp="1"/>
          </p:cNvSpPr>
          <p:nvPr>
            <p:ph sz="quarter" idx="16" hasCustomPrompt="1"/>
          </p:nvPr>
        </p:nvSpPr>
        <p:spPr>
          <a:xfrm>
            <a:off x="365760" y="2492896"/>
            <a:ext cx="4062224" cy="4015854"/>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report</a:t>
            </a:r>
          </a:p>
        </p:txBody>
      </p:sp>
      <p:pic>
        <p:nvPicPr>
          <p:cNvPr id="12" name="Picture 11"/>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3425557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 Workshop - Device">
    <p:spTree>
      <p:nvGrpSpPr>
        <p:cNvPr id="1" name=""/>
        <p:cNvGrpSpPr/>
        <p:nvPr/>
      </p:nvGrpSpPr>
      <p:grpSpPr>
        <a:xfrm>
          <a:off x="0" y="0"/>
          <a:ext cx="0" cy="0"/>
          <a:chOff x="0" y="0"/>
          <a:chExt cx="0" cy="0"/>
        </a:xfrm>
      </p:grpSpPr>
      <p:sp>
        <p:nvSpPr>
          <p:cNvPr id="5"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6"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7"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8" name="Rectangle 7"/>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9"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 Workshop Slide Title</a:t>
            </a:r>
            <a:endParaRPr lang="en-US" dirty="0"/>
          </a:p>
        </p:txBody>
      </p:sp>
      <p:pic>
        <p:nvPicPr>
          <p:cNvPr id="13" name="Picture 4" descr="iMac.pn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2123728" y="1737520"/>
            <a:ext cx="5143067" cy="44997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Picture Placeholder 10"/>
          <p:cNvSpPr>
            <a:spLocks noGrp="1"/>
          </p:cNvSpPr>
          <p:nvPr>
            <p:ph type="pic" sz="quarter" idx="11"/>
          </p:nvPr>
        </p:nvSpPr>
        <p:spPr>
          <a:xfrm>
            <a:off x="2321105" y="1958360"/>
            <a:ext cx="4699226" cy="2628381"/>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r>
              <a:rPr lang="en-US" dirty="0" smtClean="0"/>
              <a:t>Click to insert an image</a:t>
            </a:r>
            <a:endParaRPr lang="en-US" dirty="0"/>
          </a:p>
        </p:txBody>
      </p:sp>
      <p:pic>
        <p:nvPicPr>
          <p:cNvPr id="12" name="Picture 1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93068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Demo Slide Title</a:t>
            </a:r>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grpSp>
        <p:nvGrpSpPr>
          <p:cNvPr id="16" name="Group 15"/>
          <p:cNvGrpSpPr/>
          <p:nvPr userDrawn="1"/>
        </p:nvGrpSpPr>
        <p:grpSpPr>
          <a:xfrm>
            <a:off x="7889196" y="755227"/>
            <a:ext cx="907142" cy="1075328"/>
            <a:chOff x="5899666" y="1737520"/>
            <a:chExt cx="907142" cy="1075328"/>
          </a:xfrm>
        </p:grpSpPr>
        <p:sp>
          <p:nvSpPr>
            <p:cNvPr id="17"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eye-icon.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070546" y="2087134"/>
              <a:ext cx="574806" cy="307521"/>
            </a:xfrm>
            <a:prstGeom prst="rect">
              <a:avLst/>
            </a:prstGeom>
          </p:spPr>
        </p:pic>
      </p:grpSp>
    </p:spTree>
    <p:extLst>
      <p:ext uri="{BB962C8B-B14F-4D97-AF65-F5344CB8AC3E}">
        <p14:creationId xmlns="" xmlns:p14="http://schemas.microsoft.com/office/powerpoint/2010/main" val="3718254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orkshop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4" name="Line 1"/>
          <p:cNvSpPr>
            <a:spLocks noChangeShapeType="1"/>
          </p:cNvSpPr>
          <p:nvPr userDrawn="1"/>
        </p:nvSpPr>
        <p:spPr bwMode="auto">
          <a:xfrm>
            <a:off x="2921001" y="2"/>
            <a:ext cx="1588" cy="600075"/>
          </a:xfrm>
          <a:prstGeom prst="line">
            <a:avLst/>
          </a:prstGeom>
          <a:noFill/>
          <a:ln w="9525" cap="flat">
            <a:solidFill>
              <a:srgbClr val="FFFFFF"/>
            </a:solidFill>
            <a:prstDash val="solid"/>
            <a:round/>
            <a:headEnd type="none" w="med" len="med"/>
            <a:tailEnd type="none" w="med" len="med"/>
          </a:ln>
        </p:spPr>
        <p:txBody>
          <a:bodyPr lIns="0" tIns="0" rIns="0" bIns="0"/>
          <a:lstStyle/>
          <a:p>
            <a:endParaRPr lang="en-US" dirty="0">
              <a:latin typeface="Roboto Light"/>
            </a:endParaRPr>
          </a:p>
        </p:txBody>
      </p:sp>
      <p:sp>
        <p:nvSpPr>
          <p:cNvPr id="5" name="Rectangle 2"/>
          <p:cNvSpPr>
            <a:spLocks/>
          </p:cNvSpPr>
          <p:nvPr userDrawn="1"/>
        </p:nvSpPr>
        <p:spPr bwMode="auto">
          <a:xfrm>
            <a:off x="3052763" y="203200"/>
            <a:ext cx="2974832" cy="184666"/>
          </a:xfrm>
          <a:prstGeom prst="rect">
            <a:avLst/>
          </a:prstGeom>
          <a:noFill/>
          <a:ln w="9525" cap="flat">
            <a:noFill/>
            <a:miter lim="800000"/>
            <a:headEnd type="none" w="med" len="med"/>
            <a:tailEnd type="none" w="med" len="med"/>
          </a:ln>
        </p:spPr>
        <p:txBody>
          <a:bodyPr wrap="none" lIns="0" tIns="0" rIns="40639" bIns="0">
            <a:spAutoFit/>
          </a:bodyPr>
          <a:lstStyle/>
          <a:p>
            <a:pPr marL="39688"/>
            <a:r>
              <a:rPr lang="en-US" sz="1200" dirty="0">
                <a:solidFill>
                  <a:srgbClr val="FFFFFF"/>
                </a:solidFill>
                <a:latin typeface="Roboto Light"/>
                <a:cs typeface="Roboto Light"/>
              </a:rPr>
              <a:t>Customer Experience Solutions. Delivered.</a:t>
            </a:r>
          </a:p>
        </p:txBody>
      </p:sp>
      <p:sp>
        <p:nvSpPr>
          <p:cNvPr id="6" name="Rectangle 5"/>
          <p:cNvSpPr/>
          <p:nvPr userDrawn="1"/>
        </p:nvSpPr>
        <p:spPr>
          <a:xfrm>
            <a:off x="0" y="-1509"/>
            <a:ext cx="9150350" cy="761935"/>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baseline="0">
                <a:solidFill>
                  <a:srgbClr val="E5DEDC"/>
                </a:solidFill>
                <a:latin typeface="Roboto Light"/>
                <a:cs typeface="Roboto Light"/>
              </a:defRPr>
            </a:lvl1pPr>
          </a:lstStyle>
          <a:p>
            <a:pPr lvl="0"/>
            <a:r>
              <a:rPr lang="en-US" dirty="0" smtClean="0"/>
              <a:t>Workshop Slide Title</a:t>
            </a:r>
            <a:endParaRPr lang="en-US" dirty="0"/>
          </a:p>
        </p:txBody>
      </p:sp>
      <p:pic>
        <p:nvPicPr>
          <p:cNvPr id="8" name="Picture 7"/>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grpSp>
        <p:nvGrpSpPr>
          <p:cNvPr id="9" name="Group 8"/>
          <p:cNvGrpSpPr/>
          <p:nvPr userDrawn="1"/>
        </p:nvGrpSpPr>
        <p:grpSpPr>
          <a:xfrm>
            <a:off x="7889196" y="755227"/>
            <a:ext cx="907142" cy="1075328"/>
            <a:chOff x="5899666" y="1737520"/>
            <a:chExt cx="907142" cy="1075328"/>
          </a:xfrm>
        </p:grpSpPr>
        <p:sp>
          <p:nvSpPr>
            <p:cNvPr id="10" name="Rectangle 4"/>
            <p:cNvSpPr/>
            <p:nvPr/>
          </p:nvSpPr>
          <p:spPr>
            <a:xfrm>
              <a:off x="5899666" y="1737520"/>
              <a:ext cx="907142" cy="1075328"/>
            </a:xfrm>
            <a:custGeom>
              <a:avLst/>
              <a:gdLst>
                <a:gd name="connsiteX0" fmla="*/ 0 w 907142"/>
                <a:gd name="connsiteY0" fmla="*/ 0 h 979058"/>
                <a:gd name="connsiteX1" fmla="*/ 907142 w 907142"/>
                <a:gd name="connsiteY1" fmla="*/ 0 h 979058"/>
                <a:gd name="connsiteX2" fmla="*/ 907142 w 907142"/>
                <a:gd name="connsiteY2" fmla="*/ 979058 h 979058"/>
                <a:gd name="connsiteX3" fmla="*/ 0 w 907142"/>
                <a:gd name="connsiteY3" fmla="*/ 979058 h 979058"/>
                <a:gd name="connsiteX4" fmla="*/ 0 w 907142"/>
                <a:gd name="connsiteY4" fmla="*/ 0 h 979058"/>
                <a:gd name="connsiteX0" fmla="*/ 0 w 907142"/>
                <a:gd name="connsiteY0" fmla="*/ 0 h 979058"/>
                <a:gd name="connsiteX1" fmla="*/ 907142 w 907142"/>
                <a:gd name="connsiteY1" fmla="*/ 0 h 979058"/>
                <a:gd name="connsiteX2" fmla="*/ 907142 w 907142"/>
                <a:gd name="connsiteY2" fmla="*/ 979058 h 979058"/>
                <a:gd name="connsiteX3" fmla="*/ 9072 w 907142"/>
                <a:gd name="connsiteY3" fmla="*/ 833915 h 979058"/>
                <a:gd name="connsiteX4" fmla="*/ 0 w 907142"/>
                <a:gd name="connsiteY4" fmla="*/ 0 h 979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142" h="979058">
                  <a:moveTo>
                    <a:pt x="0" y="0"/>
                  </a:moveTo>
                  <a:lnTo>
                    <a:pt x="907142" y="0"/>
                  </a:lnTo>
                  <a:lnTo>
                    <a:pt x="907142" y="979058"/>
                  </a:lnTo>
                  <a:lnTo>
                    <a:pt x="9072" y="833915"/>
                  </a:lnTo>
                  <a:lnTo>
                    <a:pt x="0" y="0"/>
                  </a:lnTo>
                  <a:close/>
                </a:path>
              </a:pathLst>
            </a:cu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workshop.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115536" y="1967632"/>
              <a:ext cx="504944" cy="504944"/>
            </a:xfrm>
            <a:prstGeom prst="rect">
              <a:avLst/>
            </a:prstGeom>
          </p:spPr>
        </p:pic>
      </p:grpSp>
      <p:sp>
        <p:nvSpPr>
          <p:cNvPr id="12" name="Content Placeholder 16"/>
          <p:cNvSpPr>
            <a:spLocks noGrp="1"/>
          </p:cNvSpPr>
          <p:nvPr>
            <p:ph sz="quarter" idx="16" hasCustomPrompt="1"/>
          </p:nvPr>
        </p:nvSpPr>
        <p:spPr>
          <a:xfrm>
            <a:off x="365760" y="1038225"/>
            <a:ext cx="7230576" cy="5470525"/>
          </a:xfrm>
          <a:prstGeom prst="rect">
            <a:avLst/>
          </a:prstGeom>
        </p:spPr>
        <p:txBody>
          <a:bodyPr vert="horz"/>
          <a:lstStyle>
            <a:lvl1pPr marL="0" indent="0">
              <a:buNone/>
              <a:defRPr sz="2000" baseline="0">
                <a:latin typeface="Roboto Light"/>
                <a:cs typeface="Roboto Light"/>
              </a:defRPr>
            </a:lvl1pPr>
            <a:lvl2pPr>
              <a:defRPr sz="2000">
                <a:latin typeface="Roboto Light"/>
                <a:cs typeface="Roboto Light"/>
              </a:defRPr>
            </a:lvl2pPr>
            <a:lvl3pPr>
              <a:defRPr sz="2000">
                <a:latin typeface="Roboto Light"/>
                <a:cs typeface="Roboto Light"/>
              </a:defRPr>
            </a:lvl3pPr>
            <a:lvl4pPr>
              <a:defRPr sz="2000">
                <a:latin typeface="Roboto Light"/>
                <a:cs typeface="Roboto Light"/>
              </a:defRPr>
            </a:lvl4pPr>
            <a:lvl5pPr>
              <a:defRPr sz="2000">
                <a:latin typeface="Roboto Light"/>
                <a:cs typeface="Roboto Light"/>
              </a:defRPr>
            </a:lvl5pPr>
          </a:lstStyle>
          <a:p>
            <a:pPr lvl="0"/>
            <a:r>
              <a:rPr lang="en-US" dirty="0" smtClean="0"/>
              <a:t>Click to add text or images related to this workshop</a:t>
            </a:r>
          </a:p>
        </p:txBody>
      </p:sp>
    </p:spTree>
    <p:extLst>
      <p:ext uri="{BB962C8B-B14F-4D97-AF65-F5344CB8AC3E}">
        <p14:creationId xmlns="" xmlns:p14="http://schemas.microsoft.com/office/powerpoint/2010/main" val="224895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3" name="TextBox 2"/>
          <p:cNvSpPr txBox="1"/>
          <p:nvPr userDrawn="1"/>
        </p:nvSpPr>
        <p:spPr>
          <a:xfrm>
            <a:off x="3378344" y="1927880"/>
            <a:ext cx="2496597" cy="1200329"/>
          </a:xfrm>
          <a:prstGeom prst="rect">
            <a:avLst/>
          </a:prstGeom>
          <a:noFill/>
        </p:spPr>
        <p:txBody>
          <a:bodyPr wrap="none" rtlCol="0">
            <a:spAutoFit/>
          </a:bodyPr>
          <a:lstStyle/>
          <a:p>
            <a:r>
              <a:rPr lang="en-US" sz="7200" dirty="0" smtClean="0">
                <a:solidFill>
                  <a:schemeClr val="tx2">
                    <a:lumMod val="10000"/>
                    <a:lumOff val="90000"/>
                  </a:schemeClr>
                </a:solidFill>
                <a:latin typeface="Roboto Light"/>
                <a:cs typeface="Roboto Light"/>
              </a:rPr>
              <a:t>Break</a:t>
            </a:r>
            <a:endParaRPr lang="en-US" sz="7200" dirty="0">
              <a:solidFill>
                <a:schemeClr val="tx2">
                  <a:lumMod val="10000"/>
                  <a:lumOff val="90000"/>
                </a:schemeClr>
              </a:solidFill>
              <a:latin typeface="Roboto Light"/>
              <a:cs typeface="Roboto Light"/>
            </a:endParaRPr>
          </a:p>
        </p:txBody>
      </p:sp>
      <p:pic>
        <p:nvPicPr>
          <p:cNvPr id="6" name="Picture 5"/>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1443930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Next Steps?</a:t>
            </a:r>
            <a:endParaRPr lang="en-US" sz="7200" dirty="0">
              <a:solidFill>
                <a:schemeClr val="tx2">
                  <a:lumMod val="10000"/>
                  <a:lumOff val="90000"/>
                </a:schemeClr>
              </a:solidFill>
              <a:latin typeface="Roboto Light"/>
              <a:cs typeface="Roboto Light"/>
            </a:endParaRPr>
          </a:p>
        </p:txBody>
      </p:sp>
      <p:pic>
        <p:nvPicPr>
          <p:cNvPr id="7" name="Picture 6"/>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488834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6" name="TextBox 5"/>
          <p:cNvSpPr txBox="1"/>
          <p:nvPr userDrawn="1"/>
        </p:nvSpPr>
        <p:spPr>
          <a:xfrm>
            <a:off x="547788" y="5652060"/>
            <a:ext cx="3480118" cy="800219"/>
          </a:xfrm>
          <a:prstGeom prst="rect">
            <a:avLst/>
          </a:prstGeom>
          <a:noFill/>
        </p:spPr>
        <p:txBody>
          <a:bodyPr wrap="none" rtlCol="0">
            <a:spAutoFit/>
          </a:bodyPr>
          <a:lstStyle/>
          <a:p>
            <a:pPr algn="ctr"/>
            <a:r>
              <a:rPr lang="en-US" sz="2300" dirty="0" smtClean="0">
                <a:solidFill>
                  <a:schemeClr val="tx1">
                    <a:lumMod val="50000"/>
                    <a:lumOff val="50000"/>
                  </a:schemeClr>
                </a:solidFill>
                <a:latin typeface="Roboto Light"/>
                <a:cs typeface="Roboto Light"/>
                <a:hlinkClick r:id="rId2"/>
              </a:rPr>
              <a:t>www.backbase.com</a:t>
            </a:r>
            <a:endParaRPr lang="en-US" sz="2300" dirty="0">
              <a:solidFill>
                <a:schemeClr val="tx1">
                  <a:lumMod val="50000"/>
                  <a:lumOff val="50000"/>
                </a:schemeClr>
              </a:solidFill>
              <a:latin typeface="Roboto Light"/>
              <a:cs typeface="Roboto Light"/>
            </a:endParaRPr>
          </a:p>
          <a:p>
            <a:r>
              <a:rPr lang="en-US" sz="2300" dirty="0" smtClean="0">
                <a:solidFill>
                  <a:schemeClr val="tx1">
                    <a:lumMod val="50000"/>
                    <a:lumOff val="50000"/>
                  </a:schemeClr>
                </a:solidFill>
                <a:latin typeface="Roboto Light"/>
                <a:cs typeface="Roboto Light"/>
                <a:hlinkClick r:id="rId3"/>
              </a:rPr>
              <a:t>sales-eu@backbase.com</a:t>
            </a:r>
            <a:r>
              <a:rPr lang="en-US" sz="2300" dirty="0" smtClean="0">
                <a:solidFill>
                  <a:schemeClr val="tx1">
                    <a:lumMod val="50000"/>
                    <a:lumOff val="50000"/>
                  </a:schemeClr>
                </a:solidFill>
                <a:latin typeface="Roboto Light"/>
                <a:cs typeface="Roboto Light"/>
              </a:rPr>
              <a:t> </a:t>
            </a:r>
            <a:endParaRPr lang="en-US" sz="2300" dirty="0">
              <a:solidFill>
                <a:schemeClr val="tx1">
                  <a:lumMod val="50000"/>
                  <a:lumOff val="50000"/>
                </a:schemeClr>
              </a:solidFill>
              <a:latin typeface="Roboto Light"/>
              <a:cs typeface="Roboto Light"/>
            </a:endParaRPr>
          </a:p>
        </p:txBody>
      </p:sp>
      <p:sp>
        <p:nvSpPr>
          <p:cNvPr id="7" name="TextBox 6"/>
          <p:cNvSpPr txBox="1"/>
          <p:nvPr userDrawn="1"/>
        </p:nvSpPr>
        <p:spPr>
          <a:xfrm>
            <a:off x="4770440" y="5652060"/>
            <a:ext cx="4047421" cy="800219"/>
          </a:xfrm>
          <a:prstGeom prst="rect">
            <a:avLst/>
          </a:prstGeom>
          <a:noFill/>
        </p:spPr>
        <p:txBody>
          <a:bodyPr wrap="none" rtlCol="0">
            <a:spAutoFit/>
          </a:bodyPr>
          <a:lstStyle/>
          <a:p>
            <a:pPr algn="ctr"/>
            <a:r>
              <a:rPr lang="en-US" sz="2300" b="0" dirty="0" smtClean="0">
                <a:solidFill>
                  <a:schemeClr val="tx1">
                    <a:lumMod val="50000"/>
                    <a:lumOff val="50000"/>
                  </a:schemeClr>
                </a:solidFill>
                <a:latin typeface="Roboto Regular"/>
                <a:cs typeface="Roboto Regular"/>
              </a:rPr>
              <a:t>New </a:t>
            </a:r>
            <a:r>
              <a:rPr lang="en-US" sz="2300" b="0" dirty="0" smtClean="0">
                <a:solidFill>
                  <a:srgbClr val="9E9088"/>
                </a:solidFill>
                <a:latin typeface="Roboto Regular"/>
                <a:cs typeface="Roboto Regular"/>
              </a:rPr>
              <a:t>York:</a:t>
            </a:r>
            <a:r>
              <a:rPr lang="en-US" sz="2300" b="0" dirty="0" smtClean="0">
                <a:solidFill>
                  <a:schemeClr val="tx1">
                    <a:lumMod val="50000"/>
                    <a:lumOff val="50000"/>
                  </a:schemeClr>
                </a:solidFill>
                <a:latin typeface="Roboto Regular"/>
                <a:cs typeface="Roboto Regular"/>
              </a:rPr>
              <a:t> </a:t>
            </a:r>
            <a:r>
              <a:rPr lang="en-US" sz="2300" dirty="0" smtClean="0">
                <a:solidFill>
                  <a:schemeClr val="tx1">
                    <a:lumMod val="50000"/>
                    <a:lumOff val="50000"/>
                  </a:schemeClr>
                </a:solidFill>
                <a:latin typeface="Roboto Light"/>
                <a:cs typeface="Roboto Light"/>
              </a:rPr>
              <a:t>+1 646 478 7538</a:t>
            </a:r>
          </a:p>
          <a:p>
            <a:pPr algn="ctr"/>
            <a:r>
              <a:rPr lang="en-US" sz="2300" b="0" dirty="0" smtClean="0">
                <a:solidFill>
                  <a:schemeClr val="tx1">
                    <a:lumMod val="50000"/>
                    <a:lumOff val="50000"/>
                  </a:schemeClr>
                </a:solidFill>
                <a:latin typeface="Roboto Regular"/>
                <a:cs typeface="Roboto Regular"/>
              </a:rPr>
              <a:t>Amsterdam: </a:t>
            </a:r>
            <a:r>
              <a:rPr lang="en-US" sz="2300" dirty="0" smtClean="0">
                <a:solidFill>
                  <a:schemeClr val="tx1">
                    <a:lumMod val="50000"/>
                    <a:lumOff val="50000"/>
                  </a:schemeClr>
                </a:solidFill>
                <a:latin typeface="Roboto Light"/>
                <a:cs typeface="Roboto Light"/>
              </a:rPr>
              <a:t>+31 20 465 8888</a:t>
            </a:r>
            <a:endParaRPr lang="en-US" sz="2300" dirty="0">
              <a:solidFill>
                <a:schemeClr val="tx1">
                  <a:lumMod val="50000"/>
                  <a:lumOff val="50000"/>
                </a:schemeClr>
              </a:solidFill>
              <a:latin typeface="Roboto Light"/>
              <a:cs typeface="Roboto Light"/>
            </a:endParaRPr>
          </a:p>
        </p:txBody>
      </p:sp>
      <p:pic>
        <p:nvPicPr>
          <p:cNvPr id="9" name="Picture 8"/>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2" name="TextBox 11"/>
          <p:cNvSpPr txBox="1"/>
          <p:nvPr userDrawn="1"/>
        </p:nvSpPr>
        <p:spPr>
          <a:xfrm>
            <a:off x="357188" y="1927880"/>
            <a:ext cx="8439150" cy="1200329"/>
          </a:xfrm>
          <a:prstGeom prst="rect">
            <a:avLst/>
          </a:prstGeom>
          <a:noFill/>
        </p:spPr>
        <p:txBody>
          <a:bodyPr wrap="square" rtlCol="0">
            <a:spAutoFit/>
          </a:bodyPr>
          <a:lstStyle/>
          <a:p>
            <a:pPr algn="ctr"/>
            <a:r>
              <a:rPr lang="en-US" sz="7200" dirty="0" smtClean="0">
                <a:solidFill>
                  <a:schemeClr val="tx2">
                    <a:lumMod val="10000"/>
                    <a:lumOff val="90000"/>
                  </a:schemeClr>
                </a:solidFill>
                <a:latin typeface="Roboto Light"/>
                <a:cs typeface="Roboto Light"/>
              </a:rPr>
              <a:t>Thank you!</a:t>
            </a:r>
            <a:endParaRPr lang="en-US" sz="7200" dirty="0">
              <a:solidFill>
                <a:schemeClr val="tx2">
                  <a:lumMod val="10000"/>
                  <a:lumOff val="90000"/>
                </a:schemeClr>
              </a:solidFill>
              <a:latin typeface="Roboto Light"/>
              <a:cs typeface="Roboto Light"/>
            </a:endParaRPr>
          </a:p>
        </p:txBody>
      </p:sp>
      <p:sp>
        <p:nvSpPr>
          <p:cNvPr id="4" name="Text Placeholder 3"/>
          <p:cNvSpPr>
            <a:spLocks noGrp="1"/>
          </p:cNvSpPr>
          <p:nvPr>
            <p:ph type="body" sz="quarter" idx="10" hasCustomPrompt="1"/>
          </p:nvPr>
        </p:nvSpPr>
        <p:spPr>
          <a:xfrm>
            <a:off x="357188" y="3178175"/>
            <a:ext cx="8461375" cy="826889"/>
          </a:xfrm>
          <a:prstGeom prst="rect">
            <a:avLst/>
          </a:prstGeom>
        </p:spPr>
        <p:txBody>
          <a:bodyPr vert="horz"/>
          <a:lstStyle>
            <a:lvl1pPr marL="0" indent="0" algn="ctr">
              <a:buNone/>
              <a:defRPr sz="2000" baseline="0">
                <a:solidFill>
                  <a:schemeClr val="tx1">
                    <a:lumMod val="50000"/>
                    <a:lumOff val="50000"/>
                  </a:schemeClr>
                </a:solidFill>
                <a:latin typeface="Roboto Light"/>
                <a:cs typeface="Roboto Light"/>
              </a:defRPr>
            </a:lvl1pPr>
          </a:lstStyle>
          <a:p>
            <a:pPr lvl="0"/>
            <a:r>
              <a:rPr lang="en-US" dirty="0" smtClean="0"/>
              <a:t>Author Name (Optional)</a:t>
            </a:r>
          </a:p>
          <a:p>
            <a:pPr lvl="0"/>
            <a:r>
              <a:rPr lang="en-US" dirty="0" err="1" smtClean="0"/>
              <a:t>author@backbase.com</a:t>
            </a:r>
            <a:endParaRPr lang="en-US" dirty="0"/>
          </a:p>
        </p:txBody>
      </p:sp>
    </p:spTree>
    <p:extLst>
      <p:ext uri="{BB962C8B-B14F-4D97-AF65-F5344CB8AC3E}">
        <p14:creationId xmlns="" xmlns:p14="http://schemas.microsoft.com/office/powerpoint/2010/main" val="21993459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No Devi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 xmlns:a14="http://schemas.microsoft.com/office/drawing/2010/main" val="0"/>
              </a:ext>
            </a:extLst>
          </a:blip>
          <a:srcRect l="5497" t="-22" r="5786"/>
          <a:stretch/>
        </p:blipFill>
        <p:spPr>
          <a:xfrm>
            <a:off x="0" y="-1510"/>
            <a:ext cx="9154160" cy="6886893"/>
          </a:xfrm>
          <a:prstGeom prst="rect">
            <a:avLst/>
          </a:prstGeom>
        </p:spPr>
      </p:pic>
      <p:sp>
        <p:nvSpPr>
          <p:cNvPr id="8" name="Rectangle 7"/>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0" name="Picture 9"/>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1"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3"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 xmlns:p14="http://schemas.microsoft.com/office/powerpoint/2010/main" val="34889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No Devices) - Custom Picture">
    <p:spTree>
      <p:nvGrpSpPr>
        <p:cNvPr id="1" name=""/>
        <p:cNvGrpSpPr/>
        <p:nvPr/>
      </p:nvGrpSpPr>
      <p:grpSpPr>
        <a:xfrm>
          <a:off x="0" y="0"/>
          <a:ext cx="0" cy="0"/>
          <a:chOff x="0" y="0"/>
          <a:chExt cx="0" cy="0"/>
        </a:xfrm>
      </p:grpSpPr>
      <p:sp>
        <p:nvSpPr>
          <p:cNvPr id="8" name="Picture Placeholder 10"/>
          <p:cNvSpPr>
            <a:spLocks noGrp="1"/>
          </p:cNvSpPr>
          <p:nvPr>
            <p:ph type="pic" sz="quarter" idx="12"/>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0" name="Rectangle 9"/>
          <p:cNvSpPr/>
          <p:nvPr userDrawn="1"/>
        </p:nvSpPr>
        <p:spPr bwMode="auto">
          <a:xfrm>
            <a:off x="-10161" y="-1510"/>
            <a:ext cx="9163231" cy="2278381"/>
          </a:xfrm>
          <a:prstGeom prst="rect">
            <a:avLst/>
          </a:prstGeom>
          <a:solidFill>
            <a:schemeClr val="tx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pic>
        <p:nvPicPr>
          <p:cNvPr id="11" name="Picture 10"/>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
        <p:nvSpPr>
          <p:cNvPr id="13" name="Text Placeholder 11"/>
          <p:cNvSpPr>
            <a:spLocks noGrp="1"/>
          </p:cNvSpPr>
          <p:nvPr>
            <p:ph type="body" sz="quarter" idx="10" hasCustomPrompt="1"/>
          </p:nvPr>
        </p:nvSpPr>
        <p:spPr>
          <a:xfrm>
            <a:off x="357188" y="675114"/>
            <a:ext cx="8535370" cy="923925"/>
          </a:xfrm>
          <a:prstGeom prst="rect">
            <a:avLst/>
          </a:prstGeom>
        </p:spPr>
        <p:txBody>
          <a:bodyPr vert="horz"/>
          <a:lstStyle>
            <a:lvl1pPr marL="0" indent="0" algn="r">
              <a:buNone/>
              <a:defRPr sz="5400" baseline="0">
                <a:solidFill>
                  <a:schemeClr val="tx1">
                    <a:lumMod val="10000"/>
                    <a:lumOff val="90000"/>
                  </a:schemeClr>
                </a:solidFill>
                <a:latin typeface="Roboto Light"/>
                <a:cs typeface="Roboto Light"/>
              </a:defRPr>
            </a:lvl1pPr>
          </a:lstStyle>
          <a:p>
            <a:pPr lvl="0"/>
            <a:r>
              <a:rPr lang="en-US" dirty="0" smtClean="0"/>
              <a:t>Presentation Title</a:t>
            </a:r>
            <a:endParaRPr lang="en-US" dirty="0"/>
          </a:p>
        </p:txBody>
      </p:sp>
      <p:sp>
        <p:nvSpPr>
          <p:cNvPr id="15" name="Text Placeholder 13"/>
          <p:cNvSpPr>
            <a:spLocks noGrp="1"/>
          </p:cNvSpPr>
          <p:nvPr>
            <p:ph type="body" sz="quarter" idx="11" hasCustomPrompt="1"/>
          </p:nvPr>
        </p:nvSpPr>
        <p:spPr>
          <a:xfrm>
            <a:off x="357188" y="1465689"/>
            <a:ext cx="8535370" cy="461963"/>
          </a:xfrm>
          <a:prstGeom prst="rect">
            <a:avLst/>
          </a:prstGeom>
        </p:spPr>
        <p:txBody>
          <a:bodyPr vert="horz"/>
          <a:lstStyle>
            <a:lvl1pPr marL="0" indent="0" algn="r">
              <a:buNone/>
              <a:defRPr sz="2400" baseline="0">
                <a:solidFill>
                  <a:schemeClr val="tx2">
                    <a:lumMod val="50000"/>
                    <a:lumOff val="50000"/>
                  </a:schemeClr>
                </a:solidFill>
                <a:latin typeface="Roboto Light"/>
                <a:cs typeface="Roboto Light"/>
              </a:defRPr>
            </a:lvl1pPr>
          </a:lstStyle>
          <a:p>
            <a:pPr lvl="0"/>
            <a:r>
              <a:rPr lang="en-US" dirty="0" smtClean="0"/>
              <a:t>Customer Name - Date</a:t>
            </a:r>
            <a:endParaRPr lang="en-US" dirty="0"/>
          </a:p>
        </p:txBody>
      </p:sp>
    </p:spTree>
    <p:extLst>
      <p:ext uri="{BB962C8B-B14F-4D97-AF65-F5344CB8AC3E}">
        <p14:creationId xmlns="" xmlns:p14="http://schemas.microsoft.com/office/powerpoint/2010/main" val="336929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ives / Agenda">
    <p:spTree>
      <p:nvGrpSpPr>
        <p:cNvPr id="1" name=""/>
        <p:cNvGrpSpPr/>
        <p:nvPr/>
      </p:nvGrpSpPr>
      <p:grpSpPr>
        <a:xfrm>
          <a:off x="0" y="0"/>
          <a:ext cx="0" cy="0"/>
          <a:chOff x="0" y="0"/>
          <a:chExt cx="0" cy="0"/>
        </a:xfrm>
      </p:grpSpPr>
      <p:sp>
        <p:nvSpPr>
          <p:cNvPr id="2" name="Rectangle 1"/>
          <p:cNvSpPr/>
          <p:nvPr userDrawn="1"/>
        </p:nvSpPr>
        <p:spPr>
          <a:xfrm>
            <a:off x="0" y="0"/>
            <a:ext cx="9154160" cy="6868160"/>
          </a:xfrm>
          <a:prstGeom prst="rect">
            <a:avLst/>
          </a:prstGeom>
          <a:solidFill>
            <a:srgbClr val="332D2A"/>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7" name="Text Placeholder 5"/>
          <p:cNvSpPr>
            <a:spLocks noGrp="1"/>
          </p:cNvSpPr>
          <p:nvPr>
            <p:ph type="body" sz="quarter" idx="13" hasCustomPrompt="1"/>
          </p:nvPr>
        </p:nvSpPr>
        <p:spPr>
          <a:xfrm>
            <a:off x="2627784" y="182563"/>
            <a:ext cx="6262216" cy="369887"/>
          </a:xfrm>
          <a:prstGeom prst="rect">
            <a:avLst/>
          </a:prstGeom>
        </p:spPr>
        <p:txBody>
          <a:bodyPr vert="horz"/>
          <a:lstStyle>
            <a:lvl1pPr marL="0" indent="0" algn="r">
              <a:buNone/>
              <a:defRPr sz="1800">
                <a:solidFill>
                  <a:srgbClr val="E5DEDC"/>
                </a:solidFill>
                <a:latin typeface="Roboto Light"/>
                <a:cs typeface="Roboto Light"/>
              </a:defRPr>
            </a:lvl1pPr>
          </a:lstStyle>
          <a:p>
            <a:pPr lvl="0"/>
            <a:r>
              <a:rPr lang="en-US" dirty="0" smtClean="0"/>
              <a:t>Objectives Slide Title</a:t>
            </a:r>
            <a:endParaRPr lang="en-US" dirty="0"/>
          </a:p>
        </p:txBody>
      </p:sp>
      <p:sp>
        <p:nvSpPr>
          <p:cNvPr id="11"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
        <p:nvSpPr>
          <p:cNvPr id="14" name="Text Placeholder 13"/>
          <p:cNvSpPr>
            <a:spLocks noGrp="1"/>
          </p:cNvSpPr>
          <p:nvPr>
            <p:ph type="body" sz="quarter" idx="14"/>
          </p:nvPr>
        </p:nvSpPr>
        <p:spPr>
          <a:xfrm>
            <a:off x="539552" y="1109664"/>
            <a:ext cx="8350448" cy="5400674"/>
          </a:xfrm>
          <a:prstGeom prst="rect">
            <a:avLst/>
          </a:prstGeom>
        </p:spPr>
        <p:txBody>
          <a:bodyPr vert="horz"/>
          <a:lstStyle>
            <a:lvl1pPr marL="514350" indent="-514350">
              <a:buFont typeface="+mj-lt"/>
              <a:buAutoNum type="arabicPeriod"/>
              <a:defRPr sz="4000">
                <a:solidFill>
                  <a:schemeClr val="tx1">
                    <a:lumMod val="10000"/>
                    <a:lumOff val="90000"/>
                  </a:schemeClr>
                </a:solidFill>
                <a:latin typeface="Roboto Thin"/>
                <a:cs typeface="Roboto Thin"/>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smtClean="0"/>
          </a:p>
          <a:p>
            <a:pPr lvl="0"/>
            <a:r>
              <a:rPr lang="en-US" dirty="0" smtClean="0"/>
              <a:t>Item first</a:t>
            </a:r>
          </a:p>
          <a:p>
            <a:pPr lvl="0"/>
            <a:r>
              <a:rPr lang="en-US" dirty="0" smtClean="0"/>
              <a:t>Item second</a:t>
            </a:r>
            <a:endParaRPr lang="en-US" dirty="0"/>
          </a:p>
        </p:txBody>
      </p:sp>
      <p:pic>
        <p:nvPicPr>
          <p:cNvPr id="9" name="Picture 8"/>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331867" y="295648"/>
            <a:ext cx="1886156" cy="155076"/>
          </a:xfrm>
          <a:prstGeom prst="rect">
            <a:avLst/>
          </a:prstGeom>
        </p:spPr>
      </p:pic>
    </p:spTree>
    <p:extLst>
      <p:ext uri="{BB962C8B-B14F-4D97-AF65-F5344CB8AC3E}">
        <p14:creationId xmlns="" xmlns:p14="http://schemas.microsoft.com/office/powerpoint/2010/main" val="330243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 Picture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 xmlns:a14="http://schemas.microsoft.com/office/drawing/2010/main" val="0"/>
              </a:ext>
            </a:extLst>
          </a:blip>
          <a:srcRect l="5497" t="-22" r="5786"/>
          <a:stretch/>
        </p:blipFill>
        <p:spPr>
          <a:xfrm>
            <a:off x="0" y="-1510"/>
            <a:ext cx="9154160" cy="6886893"/>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8" name="Rectangle 7"/>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11" name="Picture 10" descr="Untitled-1.png"/>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24788" y="287861"/>
            <a:ext cx="1870948" cy="153826"/>
          </a:xfrm>
          <a:prstGeom prst="rect">
            <a:avLst/>
          </a:prstGeom>
        </p:spPr>
      </p:pic>
      <p:sp>
        <p:nvSpPr>
          <p:cNvPr id="14"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5"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 xmlns:p14="http://schemas.microsoft.com/office/powerpoint/2010/main" val="99558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 Picture 2">
    <p:spTree>
      <p:nvGrpSpPr>
        <p:cNvPr id="1" name=""/>
        <p:cNvGrpSpPr/>
        <p:nvPr/>
      </p:nvGrpSpPr>
      <p:grpSpPr>
        <a:xfrm>
          <a:off x="0" y="0"/>
          <a:ext cx="0" cy="0"/>
          <a:chOff x="0" y="0"/>
          <a:chExt cx="0" cy="0"/>
        </a:xfrm>
      </p:grpSpPr>
      <p:pic>
        <p:nvPicPr>
          <p:cNvPr id="4" name="Picture 3" descr="iStock_000020433245Large BLURRY.jpg"/>
          <p:cNvPicPr>
            <a:picLocks noChangeAspect="1"/>
          </p:cNvPicPr>
          <p:nvPr userDrawn="1"/>
        </p:nvPicPr>
        <p:blipFill rotWithShape="1">
          <a:blip r:embed="rId2">
            <a:extLst>
              <a:ext uri="{28A0092B-C50C-407E-A947-70E740481C1C}">
                <a14:useLocalDpi xmlns="" xmlns:a14="http://schemas.microsoft.com/office/drawing/2010/main" val="0"/>
              </a:ext>
            </a:extLst>
          </a:blip>
          <a:srcRect l="9635" t="11807" r="11976" b="-27"/>
          <a:stretch/>
        </p:blipFill>
        <p:spPr>
          <a:xfrm>
            <a:off x="0" y="0"/>
            <a:ext cx="9144000" cy="6858000"/>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pic>
        <p:nvPicPr>
          <p:cNvPr id="8" name="Picture 7" descr="Untitled-1.png"/>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24788" y="287861"/>
            <a:ext cx="1870948" cy="153826"/>
          </a:xfrm>
          <a:prstGeom prst="rect">
            <a:avLst/>
          </a:prstGeom>
        </p:spPr>
      </p:pic>
      <p:sp>
        <p:nvSpPr>
          <p:cNvPr id="9"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10"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 xmlns:p14="http://schemas.microsoft.com/office/powerpoint/2010/main" val="281319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 Picture 3">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 xmlns:a14="http://schemas.microsoft.com/office/drawing/2010/main" val="0"/>
              </a:ext>
            </a:extLst>
          </a:blip>
          <a:srcRect l="5155" t="6793" r="12357" b="124"/>
          <a:stretch/>
        </p:blipFill>
        <p:spPr>
          <a:xfrm>
            <a:off x="0" y="0"/>
            <a:ext cx="9144000" cy="6885384"/>
          </a:xfrm>
          <a:prstGeom prst="rect">
            <a:avLst/>
          </a:prstGeom>
        </p:spPr>
      </p:pic>
      <p:sp>
        <p:nvSpPr>
          <p:cNvPr id="3" name="Slide Number Placeholder 2"/>
          <p:cNvSpPr>
            <a:spLocks noGrp="1"/>
          </p:cNvSpPr>
          <p:nvPr>
            <p:ph type="sldNum" sz="quarter" idx="10"/>
          </p:nvPr>
        </p:nvSpPr>
        <p:spPr/>
        <p:txBody>
          <a:bodyPr/>
          <a:lstStyle/>
          <a:p>
            <a:fld id="{6FF59741-7650-A046-95B5-8D31235C520E}" type="slidenum">
              <a:rPr lang="en-US" smtClean="0"/>
              <a:pPr/>
              <a:t>‹#›</a:t>
            </a:fld>
            <a:endParaRPr lang="en-US" dirty="0"/>
          </a:p>
        </p:txBody>
      </p:sp>
      <p:pic>
        <p:nvPicPr>
          <p:cNvPr id="6" name="Picture 5" descr="Untitled-1.png"/>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324788" y="287861"/>
            <a:ext cx="1870948" cy="153826"/>
          </a:xfrm>
          <a:prstGeom prst="rect">
            <a:avLst/>
          </a:prstGeom>
        </p:spPr>
      </p:pic>
      <p:sp>
        <p:nvSpPr>
          <p:cNvPr id="7" name="Rectangle 6"/>
          <p:cNvSpPr/>
          <p:nvPr userDrawn="1"/>
        </p:nvSpPr>
        <p:spPr>
          <a:xfrm rot="10800000" flipV="1">
            <a:off x="-10160" y="3473235"/>
            <a:ext cx="9174480" cy="1613888"/>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Light"/>
            </a:endParaRPr>
          </a:p>
        </p:txBody>
      </p:sp>
      <p:sp>
        <p:nvSpPr>
          <p:cNvPr id="8" name="Text Placeholder 11"/>
          <p:cNvSpPr>
            <a:spLocks noGrp="1"/>
          </p:cNvSpPr>
          <p:nvPr>
            <p:ph type="body" sz="quarter" idx="11" hasCustomPrompt="1"/>
          </p:nvPr>
        </p:nvSpPr>
        <p:spPr>
          <a:xfrm>
            <a:off x="333411" y="3726103"/>
            <a:ext cx="8535370" cy="720080"/>
          </a:xfrm>
          <a:prstGeom prst="rect">
            <a:avLst/>
          </a:prstGeom>
        </p:spPr>
        <p:txBody>
          <a:bodyPr vert="horz"/>
          <a:lstStyle>
            <a:lvl1pPr marL="0" indent="0" algn="ctr">
              <a:buNone/>
              <a:defRPr sz="3600" baseline="0">
                <a:solidFill>
                  <a:schemeClr val="tx1">
                    <a:lumMod val="10000"/>
                    <a:lumOff val="90000"/>
                  </a:schemeClr>
                </a:solidFill>
                <a:latin typeface="Roboto Light"/>
                <a:cs typeface="Roboto Light"/>
              </a:defRPr>
            </a:lvl1pPr>
          </a:lstStyle>
          <a:p>
            <a:pPr lvl="0"/>
            <a:r>
              <a:rPr lang="en-US" dirty="0" smtClean="0"/>
              <a:t>Section Cover Title</a:t>
            </a:r>
            <a:endParaRPr lang="en-US" dirty="0"/>
          </a:p>
        </p:txBody>
      </p:sp>
      <p:sp>
        <p:nvSpPr>
          <p:cNvPr id="9" name="Text Placeholder 13"/>
          <p:cNvSpPr>
            <a:spLocks noGrp="1"/>
          </p:cNvSpPr>
          <p:nvPr>
            <p:ph type="body" sz="quarter" idx="12" hasCustomPrompt="1"/>
          </p:nvPr>
        </p:nvSpPr>
        <p:spPr>
          <a:xfrm>
            <a:off x="332599" y="4451992"/>
            <a:ext cx="8535370" cy="461963"/>
          </a:xfrm>
          <a:prstGeom prst="rect">
            <a:avLst/>
          </a:prstGeom>
        </p:spPr>
        <p:txBody>
          <a:bodyPr vert="horz"/>
          <a:lstStyle>
            <a:lvl1pPr marL="0" indent="0" algn="ctr">
              <a:buNone/>
              <a:defRPr sz="1800" baseline="0">
                <a:solidFill>
                  <a:schemeClr val="tx2">
                    <a:lumMod val="50000"/>
                    <a:lumOff val="50000"/>
                  </a:schemeClr>
                </a:solidFill>
                <a:latin typeface="Roboto Light"/>
                <a:cs typeface="Roboto Light"/>
              </a:defRPr>
            </a:lvl1pPr>
          </a:lstStyle>
          <a:p>
            <a:pPr lvl="0"/>
            <a:r>
              <a:rPr lang="en-US" dirty="0" smtClean="0"/>
              <a:t>Section Cover Subtitle</a:t>
            </a:r>
            <a:endParaRPr lang="en-US" dirty="0"/>
          </a:p>
        </p:txBody>
      </p:sp>
    </p:spTree>
    <p:extLst>
      <p:ext uri="{BB962C8B-B14F-4D97-AF65-F5344CB8AC3E}">
        <p14:creationId xmlns="" xmlns:p14="http://schemas.microsoft.com/office/powerpoint/2010/main" val="99558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 Custom Pictur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0" y="0"/>
            <a:ext cx="9150350" cy="6858000"/>
          </a:xfrm>
          <a:prstGeom prst="rect">
            <a:avLst/>
          </a:prstGeom>
        </p:spPr>
        <p:txBody>
          <a:bodyPr vert="horz"/>
          <a:lstStyle>
            <a:lvl1pPr marL="0" indent="0" algn="ctr">
              <a:lnSpc>
                <a:spcPct val="100000"/>
              </a:lnSpc>
              <a:buNone/>
              <a:defRPr sz="2000" baseline="0">
                <a:solidFill>
                  <a:srgbClr val="9E9088"/>
                </a:solidFill>
                <a:latin typeface="Roboto Light"/>
                <a:cs typeface="Roboto Light"/>
              </a:defRPr>
            </a:lvl1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Click to insert an image</a:t>
            </a:r>
            <a:endParaRPr lang="en-US" dirty="0"/>
          </a:p>
        </p:txBody>
      </p:sp>
      <p:sp>
        <p:nvSpPr>
          <p:cNvPr id="12"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25000"/>
                    <a:lumOff val="75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 xmlns:p14="http://schemas.microsoft.com/office/powerpoint/2010/main" val="11836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8"/>
          <a:stretch>
            <a:fillRect/>
          </a:stretch>
        </p:blipFill>
        <p:spPr>
          <a:xfrm>
            <a:off x="3797300" y="3340100"/>
            <a:ext cx="1536700" cy="177800"/>
          </a:xfrm>
          <a:prstGeom prst="rect">
            <a:avLst/>
          </a:prstGeom>
        </p:spPr>
      </p:pic>
      <p:sp>
        <p:nvSpPr>
          <p:cNvPr id="5" name="Slide Number Placeholder 5"/>
          <p:cNvSpPr>
            <a:spLocks noGrp="1"/>
          </p:cNvSpPr>
          <p:nvPr>
            <p:ph type="sldNum" sz="quarter" idx="4"/>
          </p:nvPr>
        </p:nvSpPr>
        <p:spPr>
          <a:xfrm>
            <a:off x="7447733" y="6560640"/>
            <a:ext cx="1669467" cy="254512"/>
          </a:xfrm>
          <a:prstGeom prst="rect">
            <a:avLst/>
          </a:prstGeom>
        </p:spPr>
        <p:txBody>
          <a:bodyPr vert="horz" lIns="91440" tIns="45720" rIns="91440" bIns="45720" rtlCol="0" anchor="ctr"/>
          <a:lstStyle>
            <a:lvl1pPr algn="r">
              <a:defRPr sz="1200">
                <a:solidFill>
                  <a:schemeClr val="tx1">
                    <a:lumMod val="50000"/>
                    <a:lumOff val="50000"/>
                  </a:schemeClr>
                </a:solidFill>
                <a:latin typeface="Helvetica Neue Light"/>
                <a:cs typeface="Helvetica Neue Light"/>
              </a:defRPr>
            </a:lvl1pPr>
          </a:lstStyle>
          <a:p>
            <a:fld id="{6FF59741-7650-A046-95B5-8D31235C520E}" type="slidenum">
              <a:rPr lang="en-US" smtClean="0"/>
              <a:pPr/>
              <a:t>‹#›</a:t>
            </a:fld>
            <a:endParaRPr lang="en-US" dirty="0"/>
          </a:p>
        </p:txBody>
      </p:sp>
    </p:spTree>
    <p:extLst>
      <p:ext uri="{BB962C8B-B14F-4D97-AF65-F5344CB8AC3E}">
        <p14:creationId xmlns="" xmlns:p14="http://schemas.microsoft.com/office/powerpoint/2010/main" val="967417408"/>
      </p:ext>
    </p:extLst>
  </p:cSld>
  <p:clrMap bg1="lt1" tx1="dk1" bg2="lt2" tx2="dk2" accent1="accent1" accent2="accent2" accent3="accent3" accent4="accent4" accent5="accent5" accent6="accent6" hlink="hlink" folHlink="folHlink"/>
  <p:sldLayoutIdLst>
    <p:sldLayoutId id="2147483701" r:id="rId1"/>
    <p:sldLayoutId id="2147483710" r:id="rId2"/>
    <p:sldLayoutId id="2147483711" r:id="rId3"/>
    <p:sldLayoutId id="2147483722" r:id="rId4"/>
    <p:sldLayoutId id="2147483702" r:id="rId5"/>
    <p:sldLayoutId id="2147483724" r:id="rId6"/>
    <p:sldLayoutId id="2147483723" r:id="rId7"/>
    <p:sldLayoutId id="2147483725" r:id="rId8"/>
    <p:sldLayoutId id="2147483703" r:id="rId9"/>
    <p:sldLayoutId id="2147483676" r:id="rId10"/>
    <p:sldLayoutId id="2147483652" r:id="rId11"/>
    <p:sldLayoutId id="2147483726" r:id="rId12"/>
    <p:sldLayoutId id="2147483727" r:id="rId13"/>
    <p:sldLayoutId id="2147483700" r:id="rId14"/>
    <p:sldLayoutId id="2147483705" r:id="rId15"/>
    <p:sldLayoutId id="2147483708" r:id="rId16"/>
    <p:sldLayoutId id="2147483714" r:id="rId17"/>
    <p:sldLayoutId id="2147483712" r:id="rId18"/>
    <p:sldLayoutId id="2147483713" r:id="rId19"/>
    <p:sldLayoutId id="2147483707" r:id="rId20"/>
    <p:sldLayoutId id="2147483719" r:id="rId21"/>
    <p:sldLayoutId id="2147483721" r:id="rId22"/>
    <p:sldLayoutId id="2147483720" r:id="rId23"/>
    <p:sldLayoutId id="2147483715" r:id="rId24"/>
    <p:sldLayoutId id="2147483716" r:id="rId25"/>
    <p:sldLayoutId id="2147483717" r:id="rId2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Focus Area: Back-end</a:t>
            </a:r>
            <a:endParaRPr lang="en-US" dirty="0"/>
          </a:p>
        </p:txBody>
      </p:sp>
      <p:sp>
        <p:nvSpPr>
          <p:cNvPr id="4" name="Text Placeholder 3"/>
          <p:cNvSpPr>
            <a:spLocks noGrp="1"/>
          </p:cNvSpPr>
          <p:nvPr>
            <p:ph type="body" sz="quarter" idx="10"/>
          </p:nvPr>
        </p:nvSpPr>
        <p:spPr/>
        <p:txBody>
          <a:bodyPr/>
          <a:lstStyle/>
          <a:p>
            <a:r>
              <a:rPr lang="en-US" dirty="0" smtClean="0"/>
              <a:t>Advanced Security</a:t>
            </a:r>
            <a:endParaRPr lang="en-US" dirty="0"/>
          </a:p>
        </p:txBody>
      </p:sp>
    </p:spTree>
    <p:extLst>
      <p:ext uri="{BB962C8B-B14F-4D97-AF65-F5344CB8AC3E}">
        <p14:creationId xmlns="" xmlns:p14="http://schemas.microsoft.com/office/powerpoint/2010/main" val="1195366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 System Administrator</a:t>
            </a:r>
            <a:endParaRPr lang="en-US" dirty="0"/>
          </a:p>
        </p:txBody>
      </p:sp>
      <p:sp>
        <p:nvSpPr>
          <p:cNvPr id="3" name="Content Placeholder 2"/>
          <p:cNvSpPr>
            <a:spLocks noGrp="1"/>
          </p:cNvSpPr>
          <p:nvPr>
            <p:ph sz="quarter" idx="14"/>
          </p:nvPr>
        </p:nvSpPr>
        <p:spPr/>
        <p:txBody>
          <a:bodyPr/>
          <a:lstStyle/>
          <a:p>
            <a:r>
              <a:rPr lang="en-US" dirty="0"/>
              <a:t>In multi-user systems, </a:t>
            </a:r>
            <a:r>
              <a:rPr lang="en-US" dirty="0">
                <a:latin typeface="Roboto Black" panose="02000000000000000000" pitchFamily="2" charset="0"/>
                <a:ea typeface="Roboto Black" panose="02000000000000000000" pitchFamily="2" charset="0"/>
              </a:rPr>
              <a:t>a system administrator</a:t>
            </a:r>
            <a:r>
              <a:rPr lang="en-US" b="1" dirty="0"/>
              <a:t> </a:t>
            </a:r>
            <a:r>
              <a:rPr lang="en-US" dirty="0"/>
              <a:t>defines for the system</a:t>
            </a:r>
          </a:p>
          <a:p>
            <a:pPr lvl="1"/>
            <a:r>
              <a:rPr lang="en-US" dirty="0">
                <a:latin typeface="Roboto Black" panose="02000000000000000000" pitchFamily="2" charset="0"/>
                <a:ea typeface="Roboto Black" panose="02000000000000000000" pitchFamily="2" charset="0"/>
              </a:rPr>
              <a:t>which users are allowed</a:t>
            </a:r>
            <a:r>
              <a:rPr lang="en-US" b="1" dirty="0"/>
              <a:t> </a:t>
            </a:r>
            <a:r>
              <a:rPr lang="en-US" dirty="0"/>
              <a:t>access to the system </a:t>
            </a:r>
          </a:p>
          <a:p>
            <a:pPr lvl="1"/>
            <a:r>
              <a:rPr lang="en-US" dirty="0">
                <a:latin typeface="Roboto Black" panose="02000000000000000000" pitchFamily="2" charset="0"/>
                <a:ea typeface="Roboto Black" panose="02000000000000000000" pitchFamily="2" charset="0"/>
              </a:rPr>
              <a:t>privileges of use</a:t>
            </a:r>
            <a:r>
              <a:rPr lang="en-US" b="1" dirty="0"/>
              <a:t> </a:t>
            </a:r>
            <a:r>
              <a:rPr lang="en-US" dirty="0"/>
              <a:t>(access to which file directories, hours of access, amount of allocated storage space…)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10</a:t>
            </a:fld>
            <a:endParaRPr lang="en-US" dirty="0"/>
          </a:p>
        </p:txBody>
      </p:sp>
    </p:spTree>
    <p:extLst>
      <p:ext uri="{BB962C8B-B14F-4D97-AF65-F5344CB8AC3E}">
        <p14:creationId xmlns="" xmlns:p14="http://schemas.microsoft.com/office/powerpoint/2010/main" val="1660663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11</a:t>
            </a:fld>
            <a:endParaRPr lang="en-US" dirty="0"/>
          </a:p>
        </p:txBody>
      </p:sp>
      <p:sp>
        <p:nvSpPr>
          <p:cNvPr id="3" name="Text Placeholder 2"/>
          <p:cNvSpPr>
            <a:spLocks noGrp="1"/>
          </p:cNvSpPr>
          <p:nvPr>
            <p:ph type="body" sz="quarter" idx="11"/>
          </p:nvPr>
        </p:nvSpPr>
        <p:spPr/>
        <p:txBody>
          <a:bodyPr/>
          <a:lstStyle/>
          <a:p>
            <a:r>
              <a:rPr lang="en-US" dirty="0" smtClean="0"/>
              <a:t>Portal Security Service</a:t>
            </a:r>
            <a:endParaRPr lang="en-US" dirty="0"/>
          </a:p>
          <a:p>
            <a:endParaRPr lang="en-US" dirty="0"/>
          </a:p>
        </p:txBody>
      </p:sp>
      <p:sp>
        <p:nvSpPr>
          <p:cNvPr id="4" name="Text Placeholder 3"/>
          <p:cNvSpPr>
            <a:spLocks noGrp="1"/>
          </p:cNvSpPr>
          <p:nvPr>
            <p:ph type="body" sz="quarter" idx="12"/>
          </p:nvPr>
        </p:nvSpPr>
        <p:spPr/>
        <p:txBody>
          <a:bodyPr/>
          <a:lstStyle/>
          <a:p>
            <a:r>
              <a:rPr lang="en-US" dirty="0"/>
              <a:t>Advanced Security</a:t>
            </a:r>
          </a:p>
          <a:p>
            <a:endParaRPr lang="en-US" dirty="0"/>
          </a:p>
        </p:txBody>
      </p:sp>
    </p:spTree>
    <p:extLst>
      <p:ext uri="{BB962C8B-B14F-4D97-AF65-F5344CB8AC3E}">
        <p14:creationId xmlns="" xmlns:p14="http://schemas.microsoft.com/office/powerpoint/2010/main" val="14432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Portal Security Service</a:t>
            </a:r>
            <a:endParaRPr lang="en-US" dirty="0"/>
          </a:p>
        </p:txBody>
      </p:sp>
      <p:sp>
        <p:nvSpPr>
          <p:cNvPr id="6" name="Content Placeholder 5"/>
          <p:cNvSpPr>
            <a:spLocks noGrp="1"/>
          </p:cNvSpPr>
          <p:nvPr>
            <p:ph sz="quarter" idx="14"/>
          </p:nvPr>
        </p:nvSpPr>
        <p:spPr/>
        <p:txBody>
          <a:bodyPr/>
          <a:lstStyle/>
          <a:p>
            <a:r>
              <a:rPr lang="en-US" dirty="0" err="1" smtClean="0"/>
              <a:t>Backbase</a:t>
            </a:r>
            <a:r>
              <a:rPr lang="en-US" dirty="0" smtClean="0"/>
              <a:t> CXP </a:t>
            </a:r>
            <a:r>
              <a:rPr lang="en-US" dirty="0"/>
              <a:t>Security Service is </a:t>
            </a:r>
            <a:r>
              <a:rPr lang="en-US" dirty="0">
                <a:latin typeface="Roboto Black" panose="02000000000000000000" pitchFamily="2" charset="0"/>
                <a:ea typeface="Roboto Black" panose="02000000000000000000" pitchFamily="2" charset="0"/>
              </a:rPr>
              <a:t>based</a:t>
            </a:r>
            <a:r>
              <a:rPr lang="en-US" dirty="0"/>
              <a:t> on Spring Security </a:t>
            </a:r>
          </a:p>
          <a:p>
            <a:pPr lvl="1"/>
            <a:r>
              <a:rPr lang="en-US" dirty="0" smtClean="0"/>
              <a:t>Well-established</a:t>
            </a:r>
            <a:r>
              <a:rPr lang="en-US" dirty="0"/>
              <a:t>, stable and </a:t>
            </a:r>
            <a:r>
              <a:rPr lang="en-US" dirty="0" smtClean="0"/>
              <a:t>extensible Java </a:t>
            </a:r>
            <a:r>
              <a:rPr lang="en-US" dirty="0"/>
              <a:t>Security Framework (mature and active)</a:t>
            </a:r>
          </a:p>
          <a:p>
            <a:pPr lvl="1"/>
            <a:r>
              <a:rPr lang="en-US" dirty="0" smtClean="0"/>
              <a:t>Spring </a:t>
            </a:r>
            <a:r>
              <a:rPr lang="en-US" dirty="0"/>
              <a:t>security provides </a:t>
            </a:r>
            <a:r>
              <a:rPr lang="en-US" dirty="0" smtClean="0"/>
              <a:t>connectors to </a:t>
            </a:r>
            <a:r>
              <a:rPr lang="en-US" dirty="0"/>
              <a:t>various authentication providers (LDAP, </a:t>
            </a:r>
            <a:r>
              <a:rPr lang="en-US" dirty="0" err="1"/>
              <a:t>OpenId</a:t>
            </a:r>
            <a:r>
              <a:rPr lang="en-US" dirty="0"/>
              <a:t>, CAS…)</a:t>
            </a:r>
          </a:p>
          <a:p>
            <a:pPr lvl="1"/>
            <a:r>
              <a:rPr lang="en-US" dirty="0" smtClean="0"/>
              <a:t>Enables </a:t>
            </a:r>
            <a:r>
              <a:rPr lang="en-US" dirty="0"/>
              <a:t>the implementation of custom </a:t>
            </a:r>
            <a:r>
              <a:rPr lang="en-US" dirty="0" smtClean="0"/>
              <a:t>connectors to </a:t>
            </a:r>
            <a:r>
              <a:rPr lang="en-US" dirty="0"/>
              <a:t>any (non-standard) authentication service</a:t>
            </a:r>
          </a:p>
          <a:p>
            <a:r>
              <a:rPr lang="en-US" dirty="0"/>
              <a:t>Responsible for all necessary security services within the Portal Server</a:t>
            </a:r>
          </a:p>
          <a:p>
            <a:r>
              <a:rPr lang="en-US" dirty="0"/>
              <a:t>Gives access based on </a:t>
            </a:r>
            <a:r>
              <a:rPr lang="en-US" dirty="0">
                <a:latin typeface="Roboto Black" panose="02000000000000000000" pitchFamily="2" charset="0"/>
                <a:ea typeface="Roboto Black" panose="02000000000000000000" pitchFamily="2" charset="0"/>
              </a:rPr>
              <a:t>user credentials</a:t>
            </a:r>
            <a:r>
              <a:rPr lang="en-US" b="1" dirty="0"/>
              <a:t>, </a:t>
            </a:r>
            <a:r>
              <a:rPr lang="en-US" dirty="0">
                <a:latin typeface="Roboto Black" panose="02000000000000000000" pitchFamily="2" charset="0"/>
                <a:ea typeface="Roboto Black" panose="02000000000000000000" pitchFamily="2" charset="0"/>
              </a:rPr>
              <a:t>roles</a:t>
            </a:r>
            <a:r>
              <a:rPr lang="en-US" b="1" dirty="0"/>
              <a:t> </a:t>
            </a:r>
            <a:r>
              <a:rPr lang="en-US" dirty="0"/>
              <a:t>and </a:t>
            </a:r>
            <a:r>
              <a:rPr lang="en-US" dirty="0" smtClean="0">
                <a:latin typeface="Roboto Black" panose="02000000000000000000" pitchFamily="2" charset="0"/>
                <a:ea typeface="Roboto Black" panose="02000000000000000000" pitchFamily="2" charset="0"/>
              </a:rPr>
              <a:t>security profiles</a:t>
            </a:r>
            <a:endParaRPr lang="en-US" dirty="0">
              <a:latin typeface="Roboto Black" panose="02000000000000000000" pitchFamily="2" charset="0"/>
              <a:ea typeface="Roboto Black" panose="02000000000000000000" pitchFamily="2" charset="0"/>
            </a:endParaRP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12</a:t>
            </a:fld>
            <a:endParaRPr lang="en-US" dirty="0"/>
          </a:p>
        </p:txBody>
      </p:sp>
    </p:spTree>
    <p:extLst>
      <p:ext uri="{BB962C8B-B14F-4D97-AF65-F5344CB8AC3E}">
        <p14:creationId xmlns="" xmlns:p14="http://schemas.microsoft.com/office/powerpoint/2010/main" val="33643122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Authentication and Portal Server</a:t>
            </a:r>
            <a:endParaRPr lang="en-US" dirty="0"/>
          </a:p>
        </p:txBody>
      </p:sp>
      <p:sp>
        <p:nvSpPr>
          <p:cNvPr id="3" name="Content Placeholder 2"/>
          <p:cNvSpPr>
            <a:spLocks noGrp="1"/>
          </p:cNvSpPr>
          <p:nvPr>
            <p:ph sz="quarter" idx="14"/>
          </p:nvPr>
        </p:nvSpPr>
        <p:spPr/>
        <p:txBody>
          <a:bodyPr/>
          <a:lstStyle/>
          <a:p>
            <a:r>
              <a:rPr lang="en-US" dirty="0"/>
              <a:t>Portal Server employs Spring authentication</a:t>
            </a:r>
          </a:p>
          <a:p>
            <a:pPr lvl="1"/>
            <a:r>
              <a:rPr lang="en-US" dirty="0"/>
              <a:t>Spring login form mechanism</a:t>
            </a:r>
          </a:p>
          <a:p>
            <a:pPr lvl="2"/>
            <a:r>
              <a:rPr lang="en-US" dirty="0" smtClean="0"/>
              <a:t>CXP </a:t>
            </a:r>
            <a:r>
              <a:rPr lang="en-US" dirty="0"/>
              <a:t>M</a:t>
            </a:r>
            <a:r>
              <a:rPr lang="en-US" dirty="0" smtClean="0"/>
              <a:t>anager </a:t>
            </a:r>
            <a:r>
              <a:rPr lang="en-US" dirty="0"/>
              <a:t>uses custom login form </a:t>
            </a:r>
          </a:p>
          <a:p>
            <a:pPr lvl="2"/>
            <a:r>
              <a:rPr lang="en-US" dirty="0"/>
              <a:t>Default for new portals</a:t>
            </a:r>
          </a:p>
          <a:p>
            <a:pPr lvl="1"/>
            <a:r>
              <a:rPr lang="en-US" dirty="0"/>
              <a:t>JDBC Spring Authentication Connector</a:t>
            </a:r>
          </a:p>
          <a:p>
            <a:pPr lvl="1"/>
            <a:r>
              <a:rPr lang="en-US" dirty="0"/>
              <a:t>User Database in the </a:t>
            </a:r>
            <a:r>
              <a:rPr lang="en-US" dirty="0" err="1" smtClean="0"/>
              <a:t>Backbase</a:t>
            </a:r>
            <a:r>
              <a:rPr lang="en-US" dirty="0" smtClean="0"/>
              <a:t> CXP Data </a:t>
            </a:r>
            <a:r>
              <a:rPr lang="en-US" dirty="0"/>
              <a:t>Store</a:t>
            </a:r>
          </a:p>
          <a:p>
            <a:pPr lvl="1"/>
            <a:r>
              <a:rPr lang="en-US" dirty="0" err="1"/>
              <a:t>mvn</a:t>
            </a:r>
            <a:r>
              <a:rPr lang="en-US" dirty="0"/>
              <a:t> clean (with blank archetype and Jetty server)</a:t>
            </a:r>
          </a:p>
          <a:p>
            <a:pPr lvl="2"/>
            <a:r>
              <a:rPr lang="en-US" dirty="0"/>
              <a:t>Create a new empty database, with new tables, and</a:t>
            </a:r>
            <a:br>
              <a:rPr lang="en-US" dirty="0"/>
            </a:br>
            <a:r>
              <a:rPr lang="en-US" dirty="0"/>
              <a:t>adds “admin” user to the database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13</a:t>
            </a:fld>
            <a:endParaRPr lang="en-US" dirty="0"/>
          </a:p>
        </p:txBody>
      </p:sp>
    </p:spTree>
    <p:extLst>
      <p:ext uri="{BB962C8B-B14F-4D97-AF65-F5344CB8AC3E}">
        <p14:creationId xmlns="" xmlns:p14="http://schemas.microsoft.com/office/powerpoint/2010/main" val="4028399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Granted Authorities, ACLs, Permissions</a:t>
            </a:r>
            <a:endParaRPr lang="en-US" dirty="0"/>
          </a:p>
        </p:txBody>
      </p:sp>
      <p:sp>
        <p:nvSpPr>
          <p:cNvPr id="3" name="Content Placeholder 2"/>
          <p:cNvSpPr>
            <a:spLocks noGrp="1"/>
          </p:cNvSpPr>
          <p:nvPr>
            <p:ph sz="quarter" idx="14"/>
          </p:nvPr>
        </p:nvSpPr>
        <p:spPr/>
        <p:txBody>
          <a:bodyPr/>
          <a:lstStyle/>
          <a:p>
            <a:r>
              <a:rPr lang="en-US" dirty="0"/>
              <a:t>When users log in (authenticate), they are </a:t>
            </a:r>
            <a:r>
              <a:rPr lang="en-US" dirty="0">
                <a:latin typeface="Roboto Black" panose="02000000000000000000" pitchFamily="2" charset="0"/>
                <a:ea typeface="Roboto Black" panose="02000000000000000000" pitchFamily="2" charset="0"/>
              </a:rPr>
              <a:t>granted some authorities</a:t>
            </a:r>
          </a:p>
          <a:p>
            <a:pPr lvl="1"/>
            <a:r>
              <a:rPr lang="en-US" dirty="0"/>
              <a:t>Authority is an abstract concept which define user roles</a:t>
            </a:r>
            <a:br>
              <a:rPr lang="en-US" dirty="0"/>
            </a:br>
            <a:r>
              <a:rPr lang="en-US" dirty="0"/>
              <a:t>(e.g. administrator, collaborator, manager, user) </a:t>
            </a:r>
          </a:p>
          <a:p>
            <a:pPr lvl="1"/>
            <a:r>
              <a:rPr lang="en-US" dirty="0" err="1"/>
              <a:t>GrantedAuthority</a:t>
            </a:r>
            <a:r>
              <a:rPr lang="en-US" dirty="0"/>
              <a:t> in Spring Security are used</a:t>
            </a:r>
          </a:p>
          <a:p>
            <a:pPr lvl="1"/>
            <a:r>
              <a:rPr lang="en-US" dirty="0"/>
              <a:t>Access to objects are defined through </a:t>
            </a:r>
            <a:r>
              <a:rPr lang="en-US" dirty="0">
                <a:latin typeface="Roboto Black" panose="02000000000000000000" pitchFamily="2" charset="0"/>
                <a:ea typeface="Roboto Black" panose="02000000000000000000" pitchFamily="2" charset="0"/>
              </a:rPr>
              <a:t>Access Control Lists (ACLs)</a:t>
            </a:r>
          </a:p>
          <a:p>
            <a:pPr lvl="1"/>
            <a:r>
              <a:rPr lang="en-US" dirty="0"/>
              <a:t>ACLs are normally not defined for individual users,</a:t>
            </a:r>
            <a:br>
              <a:rPr lang="en-US" dirty="0"/>
            </a:br>
            <a:r>
              <a:rPr lang="en-US" dirty="0"/>
              <a:t>but for user roles (authorities)</a:t>
            </a:r>
          </a:p>
          <a:p>
            <a:pPr lvl="1"/>
            <a:r>
              <a:rPr lang="en-US" dirty="0"/>
              <a:t>More flexible (user can belong to multiple groups) and easier to maintain</a:t>
            </a:r>
          </a:p>
          <a:p>
            <a:r>
              <a:rPr lang="en-US" dirty="0" smtClean="0"/>
              <a:t>An ACL </a:t>
            </a:r>
            <a:r>
              <a:rPr lang="en-US" dirty="0"/>
              <a:t>defines a list of authorities and their </a:t>
            </a:r>
            <a:r>
              <a:rPr lang="en-US" dirty="0">
                <a:latin typeface="Roboto Black" panose="02000000000000000000" pitchFamily="2" charset="0"/>
                <a:ea typeface="Roboto Black" panose="02000000000000000000" pitchFamily="2" charset="0"/>
              </a:rPr>
              <a:t>permissions</a:t>
            </a:r>
            <a:r>
              <a:rPr lang="en-US" dirty="0"/>
              <a:t/>
            </a:r>
            <a:br>
              <a:rPr lang="en-US" dirty="0"/>
            </a:br>
            <a:r>
              <a:rPr lang="en-US" dirty="0"/>
              <a:t>(administration, create, read, write, delete...) </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14</a:t>
            </a:fld>
            <a:endParaRPr lang="en-US" dirty="0"/>
          </a:p>
        </p:txBody>
      </p:sp>
    </p:spTree>
    <p:extLst>
      <p:ext uri="{BB962C8B-B14F-4D97-AF65-F5344CB8AC3E}">
        <p14:creationId xmlns="" xmlns:p14="http://schemas.microsoft.com/office/powerpoint/2010/main" val="1035361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Example: Spring URL Security</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15</a:t>
            </a:fld>
            <a:endParaRPr lang="en-US" dirty="0"/>
          </a:p>
        </p:txBody>
      </p:sp>
      <p:sp>
        <p:nvSpPr>
          <p:cNvPr id="5" name="Rectangle 3"/>
          <p:cNvSpPr>
            <a:spLocks noChangeArrowheads="1"/>
          </p:cNvSpPr>
          <p:nvPr/>
        </p:nvSpPr>
        <p:spPr bwMode="auto">
          <a:xfrm>
            <a:off x="826988" y="3128486"/>
            <a:ext cx="1094581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altLang="nl-NL" sz="1600" dirty="0">
                <a:solidFill>
                  <a:schemeClr val="tx1"/>
                </a:solidFill>
                <a:latin typeface="Courier" pitchFamily="49" charset="0"/>
                <a:sym typeface="Arial" pitchFamily="34" charset="0"/>
              </a:rPr>
              <a:t>&lt;</a:t>
            </a:r>
            <a:r>
              <a:rPr lang="en-US" altLang="nl-NL" sz="1600" b="1" dirty="0">
                <a:solidFill>
                  <a:schemeClr val="tx1"/>
                </a:solidFill>
                <a:latin typeface="Courier" pitchFamily="49" charset="0"/>
                <a:sym typeface="Arial" pitchFamily="34" charset="0"/>
              </a:rPr>
              <a:t>intercept-</a:t>
            </a:r>
            <a:r>
              <a:rPr lang="en-US" altLang="nl-NL" sz="1600" b="1" dirty="0" err="1">
                <a:solidFill>
                  <a:schemeClr val="tx1"/>
                </a:solidFill>
                <a:latin typeface="Courier" pitchFamily="49" charset="0"/>
                <a:sym typeface="Arial" pitchFamily="34" charset="0"/>
              </a:rPr>
              <a:t>url</a:t>
            </a:r>
            <a:r>
              <a:rPr lang="en-US" altLang="nl-NL" sz="1600" dirty="0">
                <a:solidFill>
                  <a:schemeClr val="tx1"/>
                </a:solidFill>
                <a:latin typeface="Courier" pitchFamily="49" charset="0"/>
                <a:sym typeface="Arial" pitchFamily="34" charset="0"/>
              </a:rPr>
              <a:t> </a:t>
            </a:r>
            <a:br>
              <a:rPr lang="en-US" altLang="nl-NL" sz="1600" dirty="0">
                <a:solidFill>
                  <a:schemeClr val="tx1"/>
                </a:solidFill>
                <a:latin typeface="Courier" pitchFamily="49" charset="0"/>
                <a:sym typeface="Arial" pitchFamily="34" charset="0"/>
              </a:rPr>
            </a:br>
            <a:r>
              <a:rPr lang="en-US" altLang="nl-NL" sz="1600" dirty="0">
                <a:solidFill>
                  <a:schemeClr val="tx1"/>
                </a:solidFill>
                <a:latin typeface="Courier" pitchFamily="49" charset="0"/>
                <a:sym typeface="Arial" pitchFamily="34" charset="0"/>
              </a:rPr>
              <a:t> </a:t>
            </a:r>
            <a:r>
              <a:rPr lang="en-US" altLang="nl-NL" sz="1600" b="1" dirty="0">
                <a:solidFill>
                  <a:schemeClr val="tx1"/>
                </a:solidFill>
                <a:latin typeface="Courier" pitchFamily="49" charset="0"/>
                <a:sym typeface="Arial" pitchFamily="34" charset="0"/>
              </a:rPr>
              <a:t>pattern</a:t>
            </a:r>
            <a:r>
              <a:rPr lang="en-US" altLang="nl-NL" sz="1600" dirty="0">
                <a:solidFill>
                  <a:schemeClr val="tx1"/>
                </a:solidFill>
                <a:latin typeface="Courier" pitchFamily="49" charset="0"/>
                <a:sym typeface="Arial" pitchFamily="34" charset="0"/>
              </a:rPr>
              <a:t>="/users*" </a:t>
            </a:r>
            <a:br>
              <a:rPr lang="en-US" altLang="nl-NL" sz="1600" dirty="0">
                <a:solidFill>
                  <a:schemeClr val="tx1"/>
                </a:solidFill>
                <a:latin typeface="Courier" pitchFamily="49" charset="0"/>
                <a:sym typeface="Arial" pitchFamily="34" charset="0"/>
              </a:rPr>
            </a:br>
            <a:r>
              <a:rPr lang="en-US" altLang="nl-NL" sz="1600" dirty="0">
                <a:solidFill>
                  <a:schemeClr val="tx1"/>
                </a:solidFill>
                <a:latin typeface="Courier" pitchFamily="49" charset="0"/>
                <a:sym typeface="Arial" pitchFamily="34" charset="0"/>
              </a:rPr>
              <a:t> </a:t>
            </a:r>
            <a:r>
              <a:rPr lang="en-US" altLang="nl-NL" sz="1600" b="1" dirty="0">
                <a:solidFill>
                  <a:schemeClr val="tx1"/>
                </a:solidFill>
                <a:latin typeface="Courier" pitchFamily="49" charset="0"/>
                <a:sym typeface="Arial" pitchFamily="34" charset="0"/>
              </a:rPr>
              <a:t>method</a:t>
            </a:r>
            <a:r>
              <a:rPr lang="en-US" altLang="nl-NL" sz="1600" dirty="0">
                <a:solidFill>
                  <a:schemeClr val="tx1"/>
                </a:solidFill>
                <a:latin typeface="Courier" pitchFamily="49" charset="0"/>
                <a:sym typeface="Arial" pitchFamily="34" charset="0"/>
              </a:rPr>
              <a:t>="GET" </a:t>
            </a:r>
            <a:br>
              <a:rPr lang="en-US" altLang="nl-NL" sz="1600" dirty="0">
                <a:solidFill>
                  <a:schemeClr val="tx1"/>
                </a:solidFill>
                <a:latin typeface="Courier" pitchFamily="49" charset="0"/>
                <a:sym typeface="Arial" pitchFamily="34" charset="0"/>
              </a:rPr>
            </a:br>
            <a:r>
              <a:rPr lang="en-US" altLang="nl-NL" sz="1600" dirty="0">
                <a:solidFill>
                  <a:schemeClr val="tx1"/>
                </a:solidFill>
                <a:latin typeface="Courier" pitchFamily="49" charset="0"/>
                <a:sym typeface="Arial" pitchFamily="34" charset="0"/>
              </a:rPr>
              <a:t> </a:t>
            </a:r>
            <a:r>
              <a:rPr lang="en-US" altLang="nl-NL" sz="1600" b="1" dirty="0">
                <a:solidFill>
                  <a:schemeClr val="tx1"/>
                </a:solidFill>
                <a:latin typeface="Courier" pitchFamily="49" charset="0"/>
                <a:sym typeface="Arial" pitchFamily="34" charset="0"/>
              </a:rPr>
              <a:t>access</a:t>
            </a:r>
            <a:r>
              <a:rPr lang="en-US" altLang="nl-NL" sz="1600" dirty="0">
                <a:solidFill>
                  <a:schemeClr val="tx1"/>
                </a:solidFill>
                <a:latin typeface="Courier" pitchFamily="49" charset="0"/>
                <a:sym typeface="Arial" pitchFamily="34" charset="0"/>
              </a:rPr>
              <a:t>="</a:t>
            </a:r>
            <a:r>
              <a:rPr lang="en-US" altLang="nl-NL" sz="1600" dirty="0" err="1">
                <a:solidFill>
                  <a:schemeClr val="tx1"/>
                </a:solidFill>
                <a:latin typeface="Courier" pitchFamily="49" charset="0"/>
                <a:sym typeface="Arial" pitchFamily="34" charset="0"/>
              </a:rPr>
              <a:t>hasAnyRole</a:t>
            </a:r>
            <a:r>
              <a:rPr lang="en-US" altLang="nl-NL" sz="1600" dirty="0">
                <a:solidFill>
                  <a:schemeClr val="tx1"/>
                </a:solidFill>
                <a:latin typeface="Courier" pitchFamily="49" charset="0"/>
                <a:sym typeface="Arial" pitchFamily="34" charset="0"/>
              </a:rPr>
              <a:t>('role_manager','</a:t>
            </a:r>
            <a:r>
              <a:rPr lang="en-US" altLang="nl-NL" sz="1600" dirty="0" err="1">
                <a:solidFill>
                  <a:schemeClr val="tx1"/>
                </a:solidFill>
                <a:latin typeface="Courier" pitchFamily="49" charset="0"/>
                <a:sym typeface="Arial" pitchFamily="34" charset="0"/>
              </a:rPr>
              <a:t>role_admin</a:t>
            </a:r>
            <a:r>
              <a:rPr lang="en-US" altLang="nl-NL" sz="1600" dirty="0">
                <a:solidFill>
                  <a:schemeClr val="tx1"/>
                </a:solidFill>
                <a:latin typeface="Courier" pitchFamily="49" charset="0"/>
                <a:sym typeface="Arial" pitchFamily="34" charset="0"/>
              </a:rPr>
              <a:t>')"/&gt;</a:t>
            </a:r>
            <a:endParaRPr lang="nl-NL" altLang="nl-NL" sz="1600" dirty="0">
              <a:solidFill>
                <a:schemeClr val="tx1"/>
              </a:solidFill>
            </a:endParaRPr>
          </a:p>
        </p:txBody>
      </p:sp>
      <p:cxnSp>
        <p:nvCxnSpPr>
          <p:cNvPr id="6" name="Straight Arrow Connector 5"/>
          <p:cNvCxnSpPr>
            <a:cxnSpLocks noChangeShapeType="1"/>
          </p:cNvCxnSpPr>
          <p:nvPr/>
        </p:nvCxnSpPr>
        <p:spPr bwMode="auto">
          <a:xfrm flipH="1" flipV="1">
            <a:off x="4106591" y="4227512"/>
            <a:ext cx="936625" cy="1728788"/>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 name="Straight Arrow Connector 7"/>
          <p:cNvCxnSpPr>
            <a:cxnSpLocks noChangeShapeType="1"/>
          </p:cNvCxnSpPr>
          <p:nvPr/>
        </p:nvCxnSpPr>
        <p:spPr bwMode="auto">
          <a:xfrm flipV="1">
            <a:off x="5330553" y="4227512"/>
            <a:ext cx="433388" cy="1728788"/>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8" name="Straight Arrow Connector 10"/>
          <p:cNvCxnSpPr>
            <a:cxnSpLocks noChangeShapeType="1"/>
          </p:cNvCxnSpPr>
          <p:nvPr/>
        </p:nvCxnSpPr>
        <p:spPr bwMode="auto">
          <a:xfrm flipV="1">
            <a:off x="1756029" y="4205704"/>
            <a:ext cx="1079500" cy="155575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9" name="Straight Arrow Connector 12"/>
          <p:cNvCxnSpPr>
            <a:cxnSpLocks noChangeShapeType="1"/>
          </p:cNvCxnSpPr>
          <p:nvPr/>
        </p:nvCxnSpPr>
        <p:spPr bwMode="auto">
          <a:xfrm flipH="1">
            <a:off x="2835529" y="1573552"/>
            <a:ext cx="1800225" cy="18288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0" name="TextBox 14"/>
          <p:cNvSpPr txBox="1">
            <a:spLocks noChangeArrowheads="1"/>
          </p:cNvSpPr>
          <p:nvPr/>
        </p:nvSpPr>
        <p:spPr bwMode="auto">
          <a:xfrm>
            <a:off x="3420596" y="1196752"/>
            <a:ext cx="316663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nl-NL" altLang="nl-NL" sz="1600" dirty="0">
                <a:solidFill>
                  <a:schemeClr val="tx1"/>
                </a:solidFill>
              </a:rPr>
              <a:t>Protected object: an URL pattern</a:t>
            </a:r>
          </a:p>
        </p:txBody>
      </p:sp>
      <p:sp>
        <p:nvSpPr>
          <p:cNvPr id="11" name="TextBox 15"/>
          <p:cNvSpPr txBox="1">
            <a:spLocks noChangeArrowheads="1"/>
          </p:cNvSpPr>
          <p:nvPr/>
        </p:nvSpPr>
        <p:spPr bwMode="auto">
          <a:xfrm>
            <a:off x="4369557" y="6112105"/>
            <a:ext cx="193033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nl-NL" altLang="nl-NL" sz="1600">
                <a:solidFill>
                  <a:schemeClr val="tx1"/>
                </a:solidFill>
              </a:rPr>
              <a:t>Granted authorities</a:t>
            </a:r>
          </a:p>
        </p:txBody>
      </p:sp>
      <p:sp>
        <p:nvSpPr>
          <p:cNvPr id="12" name="TextBox 17"/>
          <p:cNvSpPr txBox="1">
            <a:spLocks noChangeArrowheads="1"/>
          </p:cNvSpPr>
          <p:nvPr/>
        </p:nvSpPr>
        <p:spPr bwMode="auto">
          <a:xfrm>
            <a:off x="826988" y="5801474"/>
            <a:ext cx="273985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nl-NL" altLang="nl-NL" sz="1600" dirty="0">
                <a:solidFill>
                  <a:schemeClr val="tx1"/>
                </a:solidFill>
              </a:rPr>
              <a:t>ACL: requires that a user</a:t>
            </a:r>
            <a:br>
              <a:rPr lang="nl-NL" altLang="nl-NL" sz="1600" dirty="0">
                <a:solidFill>
                  <a:schemeClr val="tx1"/>
                </a:solidFill>
              </a:rPr>
            </a:br>
            <a:r>
              <a:rPr lang="nl-NL" altLang="nl-NL" sz="1600" dirty="0">
                <a:solidFill>
                  <a:schemeClr val="tx1"/>
                </a:solidFill>
              </a:rPr>
              <a:t>has manager or admin roles</a:t>
            </a:r>
          </a:p>
        </p:txBody>
      </p:sp>
      <p:sp>
        <p:nvSpPr>
          <p:cNvPr id="13" name="TextBox 19"/>
          <p:cNvSpPr txBox="1">
            <a:spLocks noChangeArrowheads="1"/>
          </p:cNvSpPr>
          <p:nvPr/>
        </p:nvSpPr>
        <p:spPr bwMode="auto">
          <a:xfrm>
            <a:off x="6052082" y="2318675"/>
            <a:ext cx="220445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nl-NL" altLang="nl-NL" sz="1600" dirty="0">
                <a:solidFill>
                  <a:schemeClr val="tx1"/>
                </a:solidFill>
              </a:rPr>
              <a:t>Permission: read (get)</a:t>
            </a:r>
          </a:p>
        </p:txBody>
      </p:sp>
      <p:cxnSp>
        <p:nvCxnSpPr>
          <p:cNvPr id="14" name="Straight Arrow Connector 21"/>
          <p:cNvCxnSpPr>
            <a:cxnSpLocks noChangeShapeType="1"/>
          </p:cNvCxnSpPr>
          <p:nvPr/>
        </p:nvCxnSpPr>
        <p:spPr bwMode="auto">
          <a:xfrm flipH="1">
            <a:off x="2666729" y="2528912"/>
            <a:ext cx="3097212" cy="1199148"/>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 xmlns:p14="http://schemas.microsoft.com/office/powerpoint/2010/main" val="15488757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Access to </a:t>
            </a:r>
            <a:r>
              <a:rPr lang="en-US" dirty="0" err="1" smtClean="0"/>
              <a:t>Backbase</a:t>
            </a:r>
            <a:r>
              <a:rPr lang="en-US" dirty="0" smtClean="0"/>
              <a:t> CXP Model Objects</a:t>
            </a:r>
            <a:endParaRPr lang="en-US" dirty="0"/>
          </a:p>
        </p:txBody>
      </p:sp>
      <p:sp>
        <p:nvSpPr>
          <p:cNvPr id="3" name="Content Placeholder 2"/>
          <p:cNvSpPr>
            <a:spLocks noGrp="1"/>
          </p:cNvSpPr>
          <p:nvPr>
            <p:ph sz="quarter" idx="14"/>
          </p:nvPr>
        </p:nvSpPr>
        <p:spPr/>
        <p:txBody>
          <a:bodyPr/>
          <a:lstStyle/>
          <a:p>
            <a:r>
              <a:rPr lang="en-US" dirty="0"/>
              <a:t>Protected objects: </a:t>
            </a:r>
            <a:r>
              <a:rPr lang="en-US" dirty="0">
                <a:latin typeface="Roboto Black" panose="02000000000000000000" pitchFamily="2" charset="0"/>
                <a:ea typeface="Roboto Black" panose="02000000000000000000" pitchFamily="2" charset="0"/>
              </a:rPr>
              <a:t>URLs</a:t>
            </a:r>
            <a:r>
              <a:rPr lang="en-US" dirty="0"/>
              <a:t> and </a:t>
            </a:r>
            <a:r>
              <a:rPr lang="en-US" dirty="0">
                <a:latin typeface="Roboto Black" panose="02000000000000000000" pitchFamily="2" charset="0"/>
                <a:ea typeface="Roboto Black" panose="02000000000000000000" pitchFamily="2" charset="0"/>
              </a:rPr>
              <a:t>Portal Items</a:t>
            </a:r>
          </a:p>
          <a:p>
            <a:r>
              <a:rPr lang="en-US" dirty="0"/>
              <a:t>Granted Authorities = </a:t>
            </a:r>
            <a:r>
              <a:rPr lang="en-US" dirty="0">
                <a:latin typeface="Roboto Black" panose="02000000000000000000" pitchFamily="2" charset="0"/>
                <a:ea typeface="Roboto Black" panose="02000000000000000000" pitchFamily="2" charset="0"/>
              </a:rPr>
              <a:t>Portal User Groups + Implicit Roles</a:t>
            </a:r>
          </a:p>
          <a:p>
            <a:r>
              <a:rPr lang="en-US" dirty="0"/>
              <a:t>Access Permissions = </a:t>
            </a:r>
            <a:r>
              <a:rPr lang="en-US" dirty="0">
                <a:latin typeface="Roboto Black" panose="02000000000000000000" pitchFamily="2" charset="0"/>
                <a:ea typeface="Roboto Black" panose="02000000000000000000" pitchFamily="2" charset="0"/>
              </a:rPr>
              <a:t>Portal Security Profiles</a:t>
            </a:r>
          </a:p>
          <a:p>
            <a:pPr lvl="1"/>
            <a:r>
              <a:rPr lang="en-US" dirty="0"/>
              <a:t>Security profile is a group of permissions</a:t>
            </a:r>
          </a:p>
          <a:p>
            <a:pPr lvl="1"/>
            <a:r>
              <a:rPr lang="en-US" dirty="0"/>
              <a:t>Admin, Creator, Collaborator, Contributor, Consumer</a:t>
            </a:r>
          </a:p>
          <a:p>
            <a:r>
              <a:rPr lang="en-US" dirty="0"/>
              <a:t>Access Control Lists (ACLs) = </a:t>
            </a:r>
            <a:r>
              <a:rPr lang="en-US" dirty="0">
                <a:latin typeface="Roboto Black" panose="02000000000000000000" pitchFamily="2" charset="0"/>
                <a:ea typeface="Roboto Black" panose="02000000000000000000" pitchFamily="2" charset="0"/>
              </a:rPr>
              <a:t>Portal Items Permissions</a:t>
            </a:r>
          </a:p>
          <a:p>
            <a:pPr lvl="1"/>
            <a:r>
              <a:rPr lang="en-US" dirty="0"/>
              <a:t>Defined for portal items, item properties and content objects</a:t>
            </a:r>
          </a:p>
          <a:p>
            <a:pPr lvl="1"/>
            <a:r>
              <a:rPr lang="en-US" dirty="0"/>
              <a:t>A list of pairs: user group + security profile </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16</a:t>
            </a:fld>
            <a:endParaRPr lang="en-US" dirty="0"/>
          </a:p>
        </p:txBody>
      </p:sp>
    </p:spTree>
    <p:extLst>
      <p:ext uri="{BB962C8B-B14F-4D97-AF65-F5344CB8AC3E}">
        <p14:creationId xmlns="" xmlns:p14="http://schemas.microsoft.com/office/powerpoint/2010/main" val="62210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Protected Objects</a:t>
            </a:r>
            <a:endParaRPr lang="en-US" dirty="0"/>
          </a:p>
        </p:txBody>
      </p:sp>
      <p:sp>
        <p:nvSpPr>
          <p:cNvPr id="3" name="Content Placeholder 2"/>
          <p:cNvSpPr>
            <a:spLocks noGrp="1"/>
          </p:cNvSpPr>
          <p:nvPr>
            <p:ph sz="quarter" idx="14"/>
          </p:nvPr>
        </p:nvSpPr>
        <p:spPr/>
        <p:txBody>
          <a:bodyPr/>
          <a:lstStyle/>
          <a:p>
            <a:r>
              <a:rPr lang="en-US" dirty="0">
                <a:latin typeface="Roboto Black" panose="02000000000000000000" pitchFamily="2" charset="0"/>
                <a:ea typeface="Roboto Black" panose="02000000000000000000" pitchFamily="2" charset="0"/>
              </a:rPr>
              <a:t>Items</a:t>
            </a:r>
          </a:p>
          <a:p>
            <a:pPr lvl="1"/>
            <a:r>
              <a:rPr lang="en-US" dirty="0"/>
              <a:t>Portal, Page, Container, Widget, </a:t>
            </a:r>
            <a:r>
              <a:rPr lang="en-US" dirty="0" smtClean="0"/>
              <a:t>Link, Template</a:t>
            </a:r>
            <a:endParaRPr lang="en-US" dirty="0"/>
          </a:p>
          <a:p>
            <a:pPr lvl="1"/>
            <a:r>
              <a:rPr lang="en-US" dirty="0"/>
              <a:t>Managed through Portal Manager or Portal APIs</a:t>
            </a:r>
          </a:p>
          <a:p>
            <a:r>
              <a:rPr lang="en-US" dirty="0">
                <a:latin typeface="Roboto Black" panose="02000000000000000000" pitchFamily="2" charset="0"/>
                <a:ea typeface="Roboto Black" panose="02000000000000000000" pitchFamily="2" charset="0"/>
              </a:rPr>
              <a:t>Portal REST service URLs</a:t>
            </a:r>
          </a:p>
          <a:p>
            <a:pPr lvl="1"/>
            <a:r>
              <a:rPr lang="en-US" dirty="0"/>
              <a:t>Access to application URLs</a:t>
            </a:r>
            <a:br>
              <a:rPr lang="en-US" dirty="0"/>
            </a:br>
            <a:r>
              <a:rPr lang="en-US" dirty="0"/>
              <a:t>(e.g. Widgets, Services, REST API etc.)</a:t>
            </a:r>
          </a:p>
          <a:p>
            <a:pPr lvl="1"/>
            <a:r>
              <a:rPr lang="en-US" dirty="0"/>
              <a:t>Standard Spring Security URL Access Control</a:t>
            </a:r>
          </a:p>
          <a:p>
            <a:pPr lvl="2"/>
            <a:r>
              <a:rPr lang="en-US" sz="1800" b="1" dirty="0" smtClean="0">
                <a:latin typeface="Courier New" panose="02070309020205020404" pitchFamily="49" charset="0"/>
                <a:ea typeface="ＭＳ Ｐゴシック" charset="0"/>
                <a:cs typeface="Courier New" panose="02070309020205020404" pitchFamily="49" charset="0"/>
                <a:sym typeface="Arial" charset="0"/>
              </a:rPr>
              <a:t>&lt;intercept-</a:t>
            </a:r>
            <a:r>
              <a:rPr lang="en-US" sz="1800" b="1" dirty="0" err="1" smtClean="0">
                <a:latin typeface="Courier New" panose="02070309020205020404" pitchFamily="49" charset="0"/>
                <a:ea typeface="ＭＳ Ｐゴシック" charset="0"/>
                <a:cs typeface="Courier New" panose="02070309020205020404" pitchFamily="49" charset="0"/>
                <a:sym typeface="Arial" charset="0"/>
              </a:rPr>
              <a:t>url</a:t>
            </a:r>
            <a:r>
              <a:rPr lang="en-US" sz="1800" dirty="0" smtClean="0">
                <a:latin typeface="Courier New" panose="02070309020205020404" pitchFamily="49" charset="0"/>
                <a:ea typeface="ＭＳ Ｐゴシック" charset="0"/>
                <a:cs typeface="Courier New" panose="02070309020205020404" pitchFamily="49" charset="0"/>
                <a:sym typeface="Arial" charset="0"/>
              </a:rPr>
              <a:t> </a:t>
            </a:r>
            <a:r>
              <a:rPr lang="en-US" sz="1800" dirty="0">
                <a:latin typeface="Courier New" panose="02070309020205020404" pitchFamily="49" charset="0"/>
                <a:ea typeface="ＭＳ Ｐゴシック" charset="0"/>
                <a:cs typeface="Courier New" panose="02070309020205020404" pitchFamily="49" charset="0"/>
                <a:sym typeface="Arial" charset="0"/>
              </a:rPr>
              <a:t/>
            </a:r>
            <a:br>
              <a:rPr lang="en-US" sz="1800" dirty="0">
                <a:latin typeface="Courier New" panose="02070309020205020404" pitchFamily="49" charset="0"/>
                <a:ea typeface="ＭＳ Ｐゴシック" charset="0"/>
                <a:cs typeface="Courier New" panose="02070309020205020404" pitchFamily="49" charset="0"/>
                <a:sym typeface="Arial" charset="0"/>
              </a:rPr>
            </a:br>
            <a:r>
              <a:rPr lang="en-US" sz="1800" dirty="0">
                <a:latin typeface="Courier New" panose="02070309020205020404" pitchFamily="49" charset="0"/>
                <a:ea typeface="ＭＳ Ｐゴシック" charset="0"/>
                <a:cs typeface="Courier New" panose="02070309020205020404" pitchFamily="49" charset="0"/>
                <a:sym typeface="Arial" charset="0"/>
              </a:rPr>
              <a:t> </a:t>
            </a:r>
            <a:r>
              <a:rPr lang="en-US" sz="1800" b="1" dirty="0">
                <a:latin typeface="Courier New" panose="02070309020205020404" pitchFamily="49" charset="0"/>
                <a:ea typeface="ＭＳ Ｐゴシック" charset="0"/>
                <a:cs typeface="Courier New" panose="02070309020205020404" pitchFamily="49" charset="0"/>
                <a:sym typeface="Arial" charset="0"/>
              </a:rPr>
              <a:t>pattern</a:t>
            </a:r>
            <a:r>
              <a:rPr lang="en-US" sz="1800" dirty="0">
                <a:latin typeface="Courier New" panose="02070309020205020404" pitchFamily="49" charset="0"/>
                <a:ea typeface="ＭＳ Ｐゴシック" charset="0"/>
                <a:cs typeface="Courier New" panose="02070309020205020404" pitchFamily="49" charset="0"/>
                <a:sym typeface="Arial" charset="0"/>
              </a:rPr>
              <a:t>="/users*" </a:t>
            </a:r>
            <a:br>
              <a:rPr lang="en-US" sz="1800" dirty="0">
                <a:latin typeface="Courier New" panose="02070309020205020404" pitchFamily="49" charset="0"/>
                <a:ea typeface="ＭＳ Ｐゴシック" charset="0"/>
                <a:cs typeface="Courier New" panose="02070309020205020404" pitchFamily="49" charset="0"/>
                <a:sym typeface="Arial" charset="0"/>
              </a:rPr>
            </a:br>
            <a:r>
              <a:rPr lang="en-US" sz="1800" dirty="0">
                <a:latin typeface="Courier New" panose="02070309020205020404" pitchFamily="49" charset="0"/>
                <a:ea typeface="ＭＳ Ｐゴシック" charset="0"/>
                <a:cs typeface="Courier New" panose="02070309020205020404" pitchFamily="49" charset="0"/>
                <a:sym typeface="Arial" charset="0"/>
              </a:rPr>
              <a:t> </a:t>
            </a:r>
            <a:r>
              <a:rPr lang="en-US" sz="1800" b="1" dirty="0">
                <a:latin typeface="Courier New" panose="02070309020205020404" pitchFamily="49" charset="0"/>
                <a:ea typeface="ＭＳ Ｐゴシック" charset="0"/>
                <a:cs typeface="Courier New" panose="02070309020205020404" pitchFamily="49" charset="0"/>
                <a:sym typeface="Arial" charset="0"/>
              </a:rPr>
              <a:t>method</a:t>
            </a:r>
            <a:r>
              <a:rPr lang="en-US" sz="1800" dirty="0">
                <a:latin typeface="Courier New" panose="02070309020205020404" pitchFamily="49" charset="0"/>
                <a:ea typeface="ＭＳ Ｐゴシック" charset="0"/>
                <a:cs typeface="Courier New" panose="02070309020205020404" pitchFamily="49" charset="0"/>
                <a:sym typeface="Arial" charset="0"/>
              </a:rPr>
              <a:t>="GET" </a:t>
            </a:r>
            <a:br>
              <a:rPr lang="en-US" sz="1800" dirty="0">
                <a:latin typeface="Courier New" panose="02070309020205020404" pitchFamily="49" charset="0"/>
                <a:ea typeface="ＭＳ Ｐゴシック" charset="0"/>
                <a:cs typeface="Courier New" panose="02070309020205020404" pitchFamily="49" charset="0"/>
                <a:sym typeface="Arial" charset="0"/>
              </a:rPr>
            </a:br>
            <a:r>
              <a:rPr lang="en-US" sz="1800" dirty="0">
                <a:latin typeface="Courier New" panose="02070309020205020404" pitchFamily="49" charset="0"/>
                <a:ea typeface="ＭＳ Ｐゴシック" charset="0"/>
                <a:cs typeface="Courier New" panose="02070309020205020404" pitchFamily="49" charset="0"/>
                <a:sym typeface="Arial" charset="0"/>
              </a:rPr>
              <a:t> </a:t>
            </a:r>
            <a:r>
              <a:rPr lang="en-US" sz="1800" b="1" dirty="0">
                <a:latin typeface="Courier New" panose="02070309020205020404" pitchFamily="49" charset="0"/>
                <a:ea typeface="ＭＳ Ｐゴシック" charset="0"/>
                <a:cs typeface="Courier New" panose="02070309020205020404" pitchFamily="49" charset="0"/>
                <a:sym typeface="Arial" charset="0"/>
              </a:rPr>
              <a:t>access</a:t>
            </a:r>
            <a:r>
              <a:rPr lang="en-US" sz="1800" dirty="0">
                <a:latin typeface="Courier New" panose="02070309020205020404" pitchFamily="49" charset="0"/>
                <a:ea typeface="ＭＳ Ｐゴシック" charset="0"/>
                <a:cs typeface="Courier New" panose="02070309020205020404" pitchFamily="49" charset="0"/>
                <a:sym typeface="Arial" charset="0"/>
              </a:rPr>
              <a:t>="</a:t>
            </a:r>
            <a:r>
              <a:rPr lang="en-US" sz="1800" dirty="0" err="1">
                <a:latin typeface="Courier New" panose="02070309020205020404" pitchFamily="49" charset="0"/>
                <a:ea typeface="ＭＳ Ｐゴシック" charset="0"/>
                <a:cs typeface="Courier New" panose="02070309020205020404" pitchFamily="49" charset="0"/>
                <a:sym typeface="Arial" charset="0"/>
              </a:rPr>
              <a:t>hasAnyRole</a:t>
            </a:r>
            <a:r>
              <a:rPr lang="en-US" sz="1800" dirty="0">
                <a:latin typeface="Courier New" panose="02070309020205020404" pitchFamily="49" charset="0"/>
                <a:ea typeface="ＭＳ Ｐゴシック" charset="0"/>
                <a:cs typeface="Courier New" panose="02070309020205020404" pitchFamily="49" charset="0"/>
                <a:sym typeface="Arial" charset="0"/>
              </a:rPr>
              <a:t>('role_manager','</a:t>
            </a:r>
            <a:r>
              <a:rPr lang="en-US" sz="1800" dirty="0" err="1">
                <a:latin typeface="Courier New" panose="02070309020205020404" pitchFamily="49" charset="0"/>
                <a:ea typeface="ＭＳ Ｐゴシック" charset="0"/>
                <a:cs typeface="Courier New" panose="02070309020205020404" pitchFamily="49" charset="0"/>
                <a:sym typeface="Arial" charset="0"/>
              </a:rPr>
              <a:t>role_admin</a:t>
            </a:r>
            <a:r>
              <a:rPr lang="en-US" sz="1800" dirty="0">
                <a:latin typeface="Courier New" panose="02070309020205020404" pitchFamily="49" charset="0"/>
                <a:ea typeface="ＭＳ Ｐゴシック" charset="0"/>
                <a:cs typeface="Courier New" panose="02070309020205020404" pitchFamily="49" charset="0"/>
                <a:sym typeface="Arial" charset="0"/>
              </a:rPr>
              <a:t>')"/&gt;</a:t>
            </a:r>
            <a:endParaRPr lang="en-US" sz="1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
          </p:nvPr>
        </p:nvSpPr>
        <p:spPr/>
        <p:txBody>
          <a:bodyPr/>
          <a:lstStyle/>
          <a:p>
            <a:fld id="{6FF59741-7650-A046-95B5-8D31235C520E}" type="slidenum">
              <a:rPr lang="en-US" smtClean="0"/>
              <a:pPr/>
              <a:t>17</a:t>
            </a:fld>
            <a:endParaRPr lang="en-US" dirty="0"/>
          </a:p>
        </p:txBody>
      </p:sp>
    </p:spTree>
    <p:extLst>
      <p:ext uri="{BB962C8B-B14F-4D97-AF65-F5344CB8AC3E}">
        <p14:creationId xmlns="" xmlns:p14="http://schemas.microsoft.com/office/powerpoint/2010/main" val="50773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Groups, Roles, Rights</a:t>
            </a:r>
            <a:endParaRPr lang="en-US" dirty="0"/>
          </a:p>
        </p:txBody>
      </p:sp>
      <p:sp>
        <p:nvSpPr>
          <p:cNvPr id="3" name="Content Placeholder 2"/>
          <p:cNvSpPr>
            <a:spLocks noGrp="1"/>
          </p:cNvSpPr>
          <p:nvPr>
            <p:ph sz="quarter" idx="14"/>
          </p:nvPr>
        </p:nvSpPr>
        <p:spPr/>
        <p:txBody>
          <a:bodyPr/>
          <a:lstStyle/>
          <a:p>
            <a:r>
              <a:rPr lang="en-US" dirty="0"/>
              <a:t>Portal users belong to one or more groups</a:t>
            </a:r>
          </a:p>
          <a:p>
            <a:r>
              <a:rPr lang="en-US" dirty="0"/>
              <a:t>Each group has exactly one of the predefined roles:</a:t>
            </a:r>
            <a:br>
              <a:rPr lang="en-US" dirty="0"/>
            </a:br>
            <a:r>
              <a:rPr lang="en-US" dirty="0"/>
              <a:t>ADMIN, MANAGER, USER (default if group created in </a:t>
            </a:r>
            <a:r>
              <a:rPr lang="en-US" dirty="0" smtClean="0"/>
              <a:t>CXP </a:t>
            </a:r>
            <a:r>
              <a:rPr lang="en-US" dirty="0"/>
              <a:t>Manager), SYS2SYS, ANONYMOUS</a:t>
            </a:r>
          </a:p>
          <a:p>
            <a:r>
              <a:rPr lang="en-US" dirty="0"/>
              <a:t>When logged in, each user gets two granted authorities</a:t>
            </a:r>
            <a:br>
              <a:rPr lang="en-US" dirty="0"/>
            </a:br>
            <a:r>
              <a:rPr lang="en-US" dirty="0"/>
              <a:t>for each group it belongs to:</a:t>
            </a:r>
          </a:p>
          <a:p>
            <a:pPr lvl="1"/>
            <a:r>
              <a:rPr lang="en-US" dirty="0"/>
              <a:t>GROUP_</a:t>
            </a:r>
            <a:r>
              <a:rPr lang="en-US" i="1" dirty="0"/>
              <a:t>GROUPNAME</a:t>
            </a:r>
            <a:r>
              <a:rPr lang="en-US" dirty="0"/>
              <a:t> and ROLE_</a:t>
            </a:r>
            <a:r>
              <a:rPr lang="en-US" i="1" dirty="0"/>
              <a:t>ROLENAME</a:t>
            </a:r>
          </a:p>
          <a:p>
            <a:r>
              <a:rPr lang="en-US" dirty="0"/>
              <a:t>You then define rights (</a:t>
            </a:r>
            <a:r>
              <a:rPr lang="en-US" dirty="0" smtClean="0"/>
              <a:t>permissions) in </a:t>
            </a:r>
            <a:r>
              <a:rPr lang="en-US" dirty="0"/>
              <a:t>terms of user granted authorities </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18</a:t>
            </a:fld>
            <a:endParaRPr lang="en-US" dirty="0"/>
          </a:p>
        </p:txBody>
      </p:sp>
    </p:spTree>
    <p:extLst>
      <p:ext uri="{BB962C8B-B14F-4D97-AF65-F5344CB8AC3E}">
        <p14:creationId xmlns="" xmlns:p14="http://schemas.microsoft.com/office/powerpoint/2010/main" val="25598718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Groups, Roles, Rights - example</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19</a:t>
            </a:fld>
            <a:endParaRPr lang="en-US" dirty="0"/>
          </a:p>
        </p:txBody>
      </p:sp>
      <p:pic>
        <p:nvPicPr>
          <p:cNvPr id="5" name="Picture 10"/>
          <p:cNvPicPr>
            <a:picLocks noChangeAspect="1" noChangeArrowheads="1"/>
          </p:cNvPicPr>
          <p:nvPr/>
        </p:nvPicPr>
        <p:blipFill>
          <a:blip r:embed="rId2"/>
          <a:srcRect/>
          <a:stretch>
            <a:fillRect/>
          </a:stretch>
        </p:blipFill>
        <p:spPr bwMode="auto">
          <a:xfrm>
            <a:off x="4952659" y="2158808"/>
            <a:ext cx="3937341" cy="3087320"/>
          </a:xfrm>
          <a:prstGeom prst="rect">
            <a:avLst/>
          </a:prstGeom>
          <a:noFill/>
          <a:ln>
            <a:noFill/>
          </a:ln>
          <a:effectLst>
            <a:outerShdw blurRad="63500" dist="17961" dir="2700000" algn="ctr" rotWithShape="0">
              <a:srgbClr val="006E99">
                <a:alpha val="74997"/>
              </a:srgbClr>
            </a:outerShdw>
          </a:effectLst>
          <a:extLst/>
        </p:spPr>
      </p:pic>
      <p:pic>
        <p:nvPicPr>
          <p:cNvPr id="6" name="Picture 9"/>
          <p:cNvPicPr>
            <a:picLocks noChangeAspect="1" noChangeArrowheads="1"/>
          </p:cNvPicPr>
          <p:nvPr/>
        </p:nvPicPr>
        <p:blipFill>
          <a:blip r:embed="rId3"/>
          <a:srcRect/>
          <a:stretch>
            <a:fillRect/>
          </a:stretch>
        </p:blipFill>
        <p:spPr bwMode="auto">
          <a:xfrm>
            <a:off x="395536" y="1484784"/>
            <a:ext cx="4029973" cy="4435368"/>
          </a:xfrm>
          <a:prstGeom prst="rect">
            <a:avLst/>
          </a:prstGeom>
          <a:noFill/>
          <a:ln>
            <a:noFill/>
          </a:ln>
          <a:effectLst>
            <a:outerShdw blurRad="63500" dist="17961" dir="2700000" algn="ctr" rotWithShape="0">
              <a:srgbClr val="006E99">
                <a:alpha val="74997"/>
              </a:srgbClr>
            </a:outerShdw>
          </a:effectLst>
          <a:extLst/>
        </p:spPr>
      </p:pic>
    </p:spTree>
    <p:extLst>
      <p:ext uri="{BB962C8B-B14F-4D97-AF65-F5344CB8AC3E}">
        <p14:creationId xmlns="" xmlns:p14="http://schemas.microsoft.com/office/powerpoint/2010/main" val="286294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Training Overview</a:t>
            </a:r>
            <a:endParaRPr lang="en-US" dirty="0"/>
          </a:p>
        </p:txBody>
      </p:sp>
      <p:sp>
        <p:nvSpPr>
          <p:cNvPr id="3" name="Slide Number Placeholder 2"/>
          <p:cNvSpPr>
            <a:spLocks noGrp="1"/>
          </p:cNvSpPr>
          <p:nvPr>
            <p:ph type="sldNum" sz="quarter" idx="4"/>
          </p:nvPr>
        </p:nvSpPr>
        <p:spPr/>
        <p:txBody>
          <a:bodyPr/>
          <a:lstStyle/>
          <a:p>
            <a:fld id="{6FF59741-7650-A046-95B5-8D31235C520E}" type="slidenum">
              <a:rPr lang="en-US" smtClean="0"/>
              <a:pPr/>
              <a:t>2</a:t>
            </a:fld>
            <a:endParaRPr lang="en-US" dirty="0"/>
          </a:p>
        </p:txBody>
      </p:sp>
      <p:sp>
        <p:nvSpPr>
          <p:cNvPr id="22" name="Rectangle 21"/>
          <p:cNvSpPr/>
          <p:nvPr/>
        </p:nvSpPr>
        <p:spPr bwMode="auto">
          <a:xfrm>
            <a:off x="395537" y="1196752"/>
            <a:ext cx="8453840" cy="5014892"/>
          </a:xfrm>
          <a:custGeom>
            <a:avLst/>
            <a:gdLst>
              <a:gd name="connsiteX0" fmla="*/ 0 w 8197858"/>
              <a:gd name="connsiteY0" fmla="*/ 0 h 5256584"/>
              <a:gd name="connsiteX1" fmla="*/ 8197858 w 8197858"/>
              <a:gd name="connsiteY1" fmla="*/ 0 h 5256584"/>
              <a:gd name="connsiteX2" fmla="*/ 8197858 w 8197858"/>
              <a:gd name="connsiteY2" fmla="*/ 5256584 h 5256584"/>
              <a:gd name="connsiteX3" fmla="*/ 0 w 8197858"/>
              <a:gd name="connsiteY3" fmla="*/ 5256584 h 5256584"/>
              <a:gd name="connsiteX4" fmla="*/ 0 w 8197858"/>
              <a:gd name="connsiteY4" fmla="*/ 0 h 5256584"/>
              <a:gd name="connsiteX0" fmla="*/ 0 w 8309825"/>
              <a:gd name="connsiteY0" fmla="*/ 130629 h 5387213"/>
              <a:gd name="connsiteX1" fmla="*/ 8309825 w 8309825"/>
              <a:gd name="connsiteY1" fmla="*/ 0 h 5387213"/>
              <a:gd name="connsiteX2" fmla="*/ 8197858 w 8309825"/>
              <a:gd name="connsiteY2" fmla="*/ 5387213 h 5387213"/>
              <a:gd name="connsiteX3" fmla="*/ 0 w 8309825"/>
              <a:gd name="connsiteY3" fmla="*/ 5387213 h 5387213"/>
              <a:gd name="connsiteX4" fmla="*/ 0 w 8309825"/>
              <a:gd name="connsiteY4" fmla="*/ 130629 h 538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825" h="5387213">
                <a:moveTo>
                  <a:pt x="0" y="130629"/>
                </a:moveTo>
                <a:lnTo>
                  <a:pt x="8309825" y="0"/>
                </a:lnTo>
                <a:lnTo>
                  <a:pt x="8197858" y="5387213"/>
                </a:lnTo>
                <a:lnTo>
                  <a:pt x="0" y="5387213"/>
                </a:lnTo>
                <a:lnTo>
                  <a:pt x="0" y="130629"/>
                </a:lnTo>
                <a:close/>
              </a:path>
            </a:pathLst>
          </a:custGeom>
          <a:solidFill>
            <a:schemeClr val="tx1">
              <a:lumMod val="90000"/>
              <a:lumOff val="1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z="900" b="1" dirty="0">
              <a:solidFill>
                <a:schemeClr val="bg1"/>
              </a:solidFill>
              <a:latin typeface="Roboto Light"/>
            </a:endParaRPr>
          </a:p>
        </p:txBody>
      </p:sp>
      <p:sp>
        <p:nvSpPr>
          <p:cNvPr id="24" name="Rectangle 23"/>
          <p:cNvSpPr/>
          <p:nvPr/>
        </p:nvSpPr>
        <p:spPr bwMode="auto">
          <a:xfrm>
            <a:off x="632202" y="4725144"/>
            <a:ext cx="7840286" cy="1220037"/>
          </a:xfrm>
          <a:custGeom>
            <a:avLst/>
            <a:gdLst>
              <a:gd name="connsiteX0" fmla="*/ 0 w 7709657"/>
              <a:gd name="connsiteY0" fmla="*/ 0 h 1191492"/>
              <a:gd name="connsiteX1" fmla="*/ 7709657 w 7709657"/>
              <a:gd name="connsiteY1" fmla="*/ 0 h 1191492"/>
              <a:gd name="connsiteX2" fmla="*/ 7709657 w 7709657"/>
              <a:gd name="connsiteY2" fmla="*/ 1191492 h 1191492"/>
              <a:gd name="connsiteX3" fmla="*/ 0 w 7709657"/>
              <a:gd name="connsiteY3" fmla="*/ 1191492 h 1191492"/>
              <a:gd name="connsiteX4" fmla="*/ 0 w 7709657"/>
              <a:gd name="connsiteY4" fmla="*/ 0 h 1191492"/>
              <a:gd name="connsiteX0" fmla="*/ 0 w 7840286"/>
              <a:gd name="connsiteY0" fmla="*/ 0 h 1275467"/>
              <a:gd name="connsiteX1" fmla="*/ 7709657 w 7840286"/>
              <a:gd name="connsiteY1" fmla="*/ 0 h 1275467"/>
              <a:gd name="connsiteX2" fmla="*/ 7840286 w 7840286"/>
              <a:gd name="connsiteY2" fmla="*/ 1275467 h 1275467"/>
              <a:gd name="connsiteX3" fmla="*/ 0 w 7840286"/>
              <a:gd name="connsiteY3" fmla="*/ 1191492 h 1275467"/>
              <a:gd name="connsiteX4" fmla="*/ 0 w 7840286"/>
              <a:gd name="connsiteY4" fmla="*/ 0 h 127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286" h="1275467">
                <a:moveTo>
                  <a:pt x="0" y="0"/>
                </a:moveTo>
                <a:lnTo>
                  <a:pt x="7709657" y="0"/>
                </a:lnTo>
                <a:lnTo>
                  <a:pt x="7840286" y="1275467"/>
                </a:lnTo>
                <a:lnTo>
                  <a:pt x="0" y="1191492"/>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500" dirty="0"/>
          </a:p>
          <a:p>
            <a:pPr algn="ctr"/>
            <a:r>
              <a:rPr lang="nl-NL" sz="1000" dirty="0" smtClean="0">
                <a:solidFill>
                  <a:schemeClr val="bg1"/>
                </a:solidFill>
                <a:latin typeface="Roboto Regular" panose="02000000000000000000" pitchFamily="2" charset="0"/>
                <a:ea typeface="Roboto Regular" panose="02000000000000000000" pitchFamily="2" charset="0"/>
              </a:rPr>
              <a:t>Foundation</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3" name="Rectangle 20"/>
          <p:cNvSpPr/>
          <p:nvPr/>
        </p:nvSpPr>
        <p:spPr bwMode="auto">
          <a:xfrm>
            <a:off x="4680972"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solidFill>
                <a:schemeClr val="bg1"/>
              </a:solidFill>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Front-end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21" name="Rectangle 20"/>
          <p:cNvSpPr/>
          <p:nvPr/>
        </p:nvSpPr>
        <p:spPr bwMode="auto">
          <a:xfrm>
            <a:off x="607720" y="2286728"/>
            <a:ext cx="3924916" cy="2150383"/>
          </a:xfrm>
          <a:custGeom>
            <a:avLst/>
            <a:gdLst>
              <a:gd name="connsiteX0" fmla="*/ 0 w 4032448"/>
              <a:gd name="connsiteY0" fmla="*/ 0 h 1944216"/>
              <a:gd name="connsiteX1" fmla="*/ 4032448 w 4032448"/>
              <a:gd name="connsiteY1" fmla="*/ 0 h 1944216"/>
              <a:gd name="connsiteX2" fmla="*/ 4032448 w 4032448"/>
              <a:gd name="connsiteY2" fmla="*/ 1944216 h 1944216"/>
              <a:gd name="connsiteX3" fmla="*/ 0 w 4032448"/>
              <a:gd name="connsiteY3" fmla="*/ 1944216 h 1944216"/>
              <a:gd name="connsiteX4" fmla="*/ 0 w 4032448"/>
              <a:gd name="connsiteY4" fmla="*/ 0 h 1944216"/>
              <a:gd name="connsiteX0" fmla="*/ 0 w 4032448"/>
              <a:gd name="connsiteY0" fmla="*/ 0 h 1944216"/>
              <a:gd name="connsiteX1" fmla="*/ 3845835 w 4032448"/>
              <a:gd name="connsiteY1" fmla="*/ 83975 h 1944216"/>
              <a:gd name="connsiteX2" fmla="*/ 4032448 w 4032448"/>
              <a:gd name="connsiteY2" fmla="*/ 1944216 h 1944216"/>
              <a:gd name="connsiteX3" fmla="*/ 0 w 4032448"/>
              <a:gd name="connsiteY3" fmla="*/ 1944216 h 1944216"/>
              <a:gd name="connsiteX4" fmla="*/ 0 w 4032448"/>
              <a:gd name="connsiteY4" fmla="*/ 0 h 194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448" h="1944216">
                <a:moveTo>
                  <a:pt x="0" y="0"/>
                </a:moveTo>
                <a:lnTo>
                  <a:pt x="3845835" y="83975"/>
                </a:lnTo>
                <a:lnTo>
                  <a:pt x="4032448" y="1944216"/>
                </a:lnTo>
                <a:lnTo>
                  <a:pt x="0" y="1944216"/>
                </a:lnTo>
                <a:lnTo>
                  <a:pt x="0" y="0"/>
                </a:lnTo>
                <a:close/>
              </a:path>
            </a:pathLst>
          </a:custGeom>
          <a:solidFill>
            <a:schemeClr val="tx2">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endParaRPr lang="nl-NL" sz="1000" dirty="0" smtClean="0">
              <a:latin typeface="Roboto Regular" panose="02000000000000000000" pitchFamily="2" charset="0"/>
              <a:ea typeface="Roboto Regular" panose="02000000000000000000" pitchFamily="2" charset="0"/>
            </a:endParaRPr>
          </a:p>
          <a:p>
            <a:pPr algn="ctr"/>
            <a:r>
              <a:rPr lang="nl-NL" sz="1000" dirty="0" smtClean="0">
                <a:solidFill>
                  <a:schemeClr val="bg1"/>
                </a:solidFill>
                <a:latin typeface="Roboto Regular" panose="02000000000000000000" pitchFamily="2" charset="0"/>
                <a:ea typeface="Roboto Regular" panose="02000000000000000000" pitchFamily="2" charset="0"/>
              </a:rPr>
              <a:t>Back-end</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5" name="Rectangle 4"/>
          <p:cNvSpPr/>
          <p:nvPr/>
        </p:nvSpPr>
        <p:spPr bwMode="auto">
          <a:xfrm>
            <a:off x="817983"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Services</a:t>
            </a:r>
          </a:p>
          <a:p>
            <a:pPr algn="ctr"/>
            <a:r>
              <a:rPr lang="nl-NL" sz="1000" dirty="0" smtClean="0">
                <a:latin typeface="Roboto Regular" panose="02000000000000000000" pitchFamily="2" charset="0"/>
                <a:ea typeface="Roboto Regular" panose="02000000000000000000" pitchFamily="2" charset="0"/>
              </a:rPr>
              <a:t>Integration</a:t>
            </a:r>
            <a:endParaRPr lang="en-US" sz="1000" dirty="0">
              <a:latin typeface="Roboto Regular" panose="02000000000000000000" pitchFamily="2" charset="0"/>
              <a:ea typeface="Roboto Regular" panose="02000000000000000000" pitchFamily="2" charset="0"/>
            </a:endParaRPr>
          </a:p>
        </p:txBody>
      </p:sp>
      <p:sp>
        <p:nvSpPr>
          <p:cNvPr id="6" name="Rectangle 4"/>
          <p:cNvSpPr/>
          <p:nvPr/>
        </p:nvSpPr>
        <p:spPr bwMode="auto">
          <a:xfrm>
            <a:off x="2017636"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Content</a:t>
            </a:r>
          </a:p>
          <a:p>
            <a:pPr algn="ctr"/>
            <a:r>
              <a:rPr lang="nl-NL" sz="1000" dirty="0" smtClean="0">
                <a:latin typeface="Roboto Regular" panose="02000000000000000000" pitchFamily="2" charset="0"/>
                <a:ea typeface="Roboto Regular" panose="02000000000000000000" pitchFamily="2" charset="0"/>
              </a:rPr>
              <a:t>Services</a:t>
            </a:r>
            <a:endParaRPr lang="en-US" sz="1000" dirty="0">
              <a:latin typeface="Roboto Regular" panose="02000000000000000000" pitchFamily="2" charset="0"/>
              <a:ea typeface="Roboto Regular" panose="02000000000000000000" pitchFamily="2" charset="0"/>
            </a:endParaRPr>
          </a:p>
        </p:txBody>
      </p:sp>
      <p:sp>
        <p:nvSpPr>
          <p:cNvPr id="7" name="Rectangle 4"/>
          <p:cNvSpPr/>
          <p:nvPr/>
        </p:nvSpPr>
        <p:spPr bwMode="auto">
          <a:xfrm>
            <a:off x="3217289" y="278092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accent1"/>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solidFill>
                  <a:schemeClr val="bg1"/>
                </a:solidFill>
                <a:latin typeface="Roboto Regular" panose="02000000000000000000" pitchFamily="2" charset="0"/>
                <a:ea typeface="Roboto Regular" panose="02000000000000000000" pitchFamily="2" charset="0"/>
              </a:rPr>
              <a:t>Advanced</a:t>
            </a:r>
          </a:p>
          <a:p>
            <a:pPr algn="ctr"/>
            <a:r>
              <a:rPr lang="nl-NL" sz="1000" dirty="0" smtClean="0">
                <a:solidFill>
                  <a:schemeClr val="bg1"/>
                </a:solidFill>
                <a:latin typeface="Roboto Regular" panose="02000000000000000000" pitchFamily="2" charset="0"/>
                <a:ea typeface="Roboto Regular" panose="02000000000000000000" pitchFamily="2" charset="0"/>
              </a:rPr>
              <a:t>Security</a:t>
            </a:r>
            <a:endParaRPr lang="en-US" sz="1000" dirty="0">
              <a:solidFill>
                <a:schemeClr val="bg1"/>
              </a:solidFill>
              <a:latin typeface="Roboto Regular" panose="02000000000000000000" pitchFamily="2" charset="0"/>
              <a:ea typeface="Roboto Regular" panose="02000000000000000000" pitchFamily="2" charset="0"/>
            </a:endParaRPr>
          </a:p>
        </p:txBody>
      </p:sp>
      <p:sp>
        <p:nvSpPr>
          <p:cNvPr id="8" name="Rectangle 4"/>
          <p:cNvSpPr/>
          <p:nvPr/>
        </p:nvSpPr>
        <p:spPr bwMode="auto">
          <a:xfrm>
            <a:off x="1378685"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Targeting</a:t>
            </a:r>
            <a:endParaRPr lang="en-US" sz="1000" dirty="0">
              <a:latin typeface="Roboto Regular" panose="02000000000000000000" pitchFamily="2" charset="0"/>
              <a:ea typeface="Roboto Regular" panose="02000000000000000000" pitchFamily="2" charset="0"/>
            </a:endParaRPr>
          </a:p>
        </p:txBody>
      </p:sp>
      <p:sp>
        <p:nvSpPr>
          <p:cNvPr id="9" name="Rectangle 4"/>
          <p:cNvSpPr/>
          <p:nvPr/>
        </p:nvSpPr>
        <p:spPr bwMode="auto">
          <a:xfrm>
            <a:off x="2691630"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Publishing</a:t>
            </a:r>
            <a:endParaRPr lang="en-US" sz="1000" dirty="0">
              <a:latin typeface="Roboto Regular" panose="02000000000000000000" pitchFamily="2" charset="0"/>
              <a:ea typeface="Roboto Regular" panose="02000000000000000000" pitchFamily="2" charset="0"/>
            </a:endParaRPr>
          </a:p>
        </p:txBody>
      </p:sp>
      <p:sp>
        <p:nvSpPr>
          <p:cNvPr id="10" name="Rectangle 4"/>
          <p:cNvSpPr/>
          <p:nvPr/>
        </p:nvSpPr>
        <p:spPr bwMode="auto">
          <a:xfrm>
            <a:off x="1020086"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Essentials</a:t>
            </a:r>
            <a:endParaRPr lang="en-US" sz="1000" dirty="0">
              <a:latin typeface="Roboto Regular" panose="02000000000000000000" pitchFamily="2" charset="0"/>
              <a:ea typeface="Roboto Regular" panose="02000000000000000000" pitchFamily="2" charset="0"/>
            </a:endParaRPr>
          </a:p>
        </p:txBody>
      </p:sp>
      <p:sp>
        <p:nvSpPr>
          <p:cNvPr id="11" name="Rectangle 4"/>
          <p:cNvSpPr/>
          <p:nvPr/>
        </p:nvSpPr>
        <p:spPr bwMode="auto">
          <a:xfrm>
            <a:off x="2900135"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Technologies</a:t>
            </a:r>
            <a:endParaRPr lang="en-US" sz="1000" dirty="0">
              <a:latin typeface="Roboto Regular" panose="02000000000000000000" pitchFamily="2" charset="0"/>
              <a:ea typeface="Roboto Regular" panose="02000000000000000000" pitchFamily="2" charset="0"/>
            </a:endParaRPr>
          </a:p>
        </p:txBody>
      </p:sp>
      <p:sp>
        <p:nvSpPr>
          <p:cNvPr id="12" name="Rectangle 4"/>
          <p:cNvSpPr/>
          <p:nvPr/>
        </p:nvSpPr>
        <p:spPr bwMode="auto">
          <a:xfrm>
            <a:off x="4780184"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Tools</a:t>
            </a:r>
            <a:endParaRPr lang="en-US" sz="1000" dirty="0">
              <a:latin typeface="Roboto Regular" panose="02000000000000000000" pitchFamily="2" charset="0"/>
              <a:ea typeface="Roboto Regular" panose="02000000000000000000" pitchFamily="2" charset="0"/>
            </a:endParaRPr>
          </a:p>
        </p:txBody>
      </p:sp>
      <p:sp>
        <p:nvSpPr>
          <p:cNvPr id="13" name="Rectangle 4"/>
          <p:cNvSpPr/>
          <p:nvPr/>
        </p:nvSpPr>
        <p:spPr bwMode="auto">
          <a:xfrm>
            <a:off x="6660232" y="5125901"/>
            <a:ext cx="1409916"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APIs</a:t>
            </a:r>
            <a:endParaRPr lang="en-US" sz="1000" dirty="0">
              <a:latin typeface="Roboto Regular" panose="02000000000000000000" pitchFamily="2" charset="0"/>
              <a:ea typeface="Roboto Regular" panose="02000000000000000000" pitchFamily="2" charset="0"/>
            </a:endParaRPr>
          </a:p>
        </p:txBody>
      </p:sp>
      <p:sp>
        <p:nvSpPr>
          <p:cNvPr id="15" name="Rectangle 4"/>
          <p:cNvSpPr/>
          <p:nvPr/>
        </p:nvSpPr>
        <p:spPr bwMode="auto">
          <a:xfrm>
            <a:off x="4891235"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Overview</a:t>
            </a:r>
            <a:endParaRPr lang="en-US" sz="1000" dirty="0">
              <a:latin typeface="Roboto Regular" panose="02000000000000000000" pitchFamily="2" charset="0"/>
              <a:ea typeface="Roboto Regular" panose="02000000000000000000" pitchFamily="2" charset="0"/>
            </a:endParaRPr>
          </a:p>
        </p:txBody>
      </p:sp>
      <p:sp>
        <p:nvSpPr>
          <p:cNvPr id="16" name="Rectangle 4"/>
          <p:cNvSpPr/>
          <p:nvPr/>
        </p:nvSpPr>
        <p:spPr bwMode="auto">
          <a:xfrm>
            <a:off x="6090888"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Widget</a:t>
            </a:r>
            <a:br>
              <a:rPr lang="nl-NL" sz="1000" dirty="0" smtClean="0">
                <a:latin typeface="Roboto Regular" panose="02000000000000000000" pitchFamily="2" charset="0"/>
                <a:ea typeface="Roboto Regular" panose="02000000000000000000" pitchFamily="2" charset="0"/>
              </a:rPr>
            </a:b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7" name="Rectangle 4"/>
          <p:cNvSpPr/>
          <p:nvPr/>
        </p:nvSpPr>
        <p:spPr bwMode="auto">
          <a:xfrm>
            <a:off x="7290541" y="2796290"/>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Template</a:t>
            </a:r>
          </a:p>
          <a:p>
            <a:pPr algn="ctr"/>
            <a:r>
              <a:rPr lang="nl-NL" sz="1000" dirty="0" smtClean="0">
                <a:latin typeface="Roboto Regular" panose="02000000000000000000" pitchFamily="2" charset="0"/>
                <a:ea typeface="Roboto Regular" panose="02000000000000000000" pitchFamily="2" charset="0"/>
              </a:rPr>
              <a:t>Development</a:t>
            </a:r>
            <a:endParaRPr lang="en-US" sz="1000" dirty="0">
              <a:latin typeface="Roboto Regular" panose="02000000000000000000" pitchFamily="2" charset="0"/>
              <a:ea typeface="Roboto Regular" panose="02000000000000000000" pitchFamily="2" charset="0"/>
            </a:endParaRPr>
          </a:p>
        </p:txBody>
      </p:sp>
      <p:sp>
        <p:nvSpPr>
          <p:cNvPr id="18" name="Rectangle 4"/>
          <p:cNvSpPr/>
          <p:nvPr/>
        </p:nvSpPr>
        <p:spPr bwMode="auto">
          <a:xfrm>
            <a:off x="5451938"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Portal Client</a:t>
            </a:r>
            <a:endParaRPr lang="en-US" sz="1000" dirty="0">
              <a:latin typeface="Roboto Regular" panose="02000000000000000000" pitchFamily="2" charset="0"/>
              <a:ea typeface="Roboto Regular" panose="02000000000000000000" pitchFamily="2" charset="0"/>
            </a:endParaRPr>
          </a:p>
        </p:txBody>
      </p:sp>
      <p:sp>
        <p:nvSpPr>
          <p:cNvPr id="19" name="Rectangle 4"/>
          <p:cNvSpPr/>
          <p:nvPr/>
        </p:nvSpPr>
        <p:spPr bwMode="auto">
          <a:xfrm>
            <a:off x="6764883" y="3588378"/>
            <a:ext cx="1051317" cy="560702"/>
          </a:xfrm>
          <a:custGeom>
            <a:avLst/>
            <a:gdLst>
              <a:gd name="connsiteX0" fmla="*/ 0 w 1944216"/>
              <a:gd name="connsiteY0" fmla="*/ 0 h 936104"/>
              <a:gd name="connsiteX1" fmla="*/ 1944216 w 1944216"/>
              <a:gd name="connsiteY1" fmla="*/ 0 h 936104"/>
              <a:gd name="connsiteX2" fmla="*/ 1944216 w 1944216"/>
              <a:gd name="connsiteY2" fmla="*/ 936104 h 936104"/>
              <a:gd name="connsiteX3" fmla="*/ 0 w 1944216"/>
              <a:gd name="connsiteY3" fmla="*/ 936104 h 936104"/>
              <a:gd name="connsiteX4" fmla="*/ 0 w 1944216"/>
              <a:gd name="connsiteY4" fmla="*/ 0 h 936104"/>
              <a:gd name="connsiteX0" fmla="*/ 0 w 2046853"/>
              <a:gd name="connsiteY0" fmla="*/ 0 h 1057402"/>
              <a:gd name="connsiteX1" fmla="*/ 1944216 w 2046853"/>
              <a:gd name="connsiteY1" fmla="*/ 0 h 1057402"/>
              <a:gd name="connsiteX2" fmla="*/ 2046853 w 2046853"/>
              <a:gd name="connsiteY2" fmla="*/ 1057402 h 1057402"/>
              <a:gd name="connsiteX3" fmla="*/ 0 w 2046853"/>
              <a:gd name="connsiteY3" fmla="*/ 936104 h 1057402"/>
              <a:gd name="connsiteX4" fmla="*/ 0 w 2046853"/>
              <a:gd name="connsiteY4" fmla="*/ 0 h 105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853" h="1057402">
                <a:moveTo>
                  <a:pt x="0" y="0"/>
                </a:moveTo>
                <a:lnTo>
                  <a:pt x="1944216" y="0"/>
                </a:lnTo>
                <a:lnTo>
                  <a:pt x="2046853" y="1057402"/>
                </a:lnTo>
                <a:lnTo>
                  <a:pt x="0" y="936104"/>
                </a:lnTo>
                <a:lnTo>
                  <a:pt x="0" y="0"/>
                </a:lnTo>
                <a:close/>
              </a:path>
            </a:pathLst>
          </a:custGeom>
          <a:solidFill>
            <a:schemeClr val="tx2">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ICE</a:t>
            </a:r>
            <a:endParaRPr lang="en-US" sz="1000" dirty="0">
              <a:latin typeface="Roboto Regular" panose="02000000000000000000" pitchFamily="2" charset="0"/>
              <a:ea typeface="Roboto Regular" panose="02000000000000000000" pitchFamily="2" charset="0"/>
            </a:endParaRPr>
          </a:p>
        </p:txBody>
      </p:sp>
      <p:sp>
        <p:nvSpPr>
          <p:cNvPr id="26" name="Rectangle 25"/>
          <p:cNvSpPr/>
          <p:nvPr/>
        </p:nvSpPr>
        <p:spPr bwMode="auto">
          <a:xfrm>
            <a:off x="651268" y="1544824"/>
            <a:ext cx="7821219" cy="516024"/>
          </a:xfrm>
          <a:custGeom>
            <a:avLst/>
            <a:gdLst>
              <a:gd name="connsiteX0" fmla="*/ 0 w 7523875"/>
              <a:gd name="connsiteY0" fmla="*/ 0 h 432048"/>
              <a:gd name="connsiteX1" fmla="*/ 7523875 w 7523875"/>
              <a:gd name="connsiteY1" fmla="*/ 0 h 432048"/>
              <a:gd name="connsiteX2" fmla="*/ 7523875 w 7523875"/>
              <a:gd name="connsiteY2" fmla="*/ 432048 h 432048"/>
              <a:gd name="connsiteX3" fmla="*/ 0 w 7523875"/>
              <a:gd name="connsiteY3" fmla="*/ 432048 h 432048"/>
              <a:gd name="connsiteX4" fmla="*/ 0 w 7523875"/>
              <a:gd name="connsiteY4" fmla="*/ 0 h 432048"/>
              <a:gd name="connsiteX0" fmla="*/ 0 w 7607850"/>
              <a:gd name="connsiteY0" fmla="*/ 83976 h 516024"/>
              <a:gd name="connsiteX1" fmla="*/ 7607850 w 7607850"/>
              <a:gd name="connsiteY1" fmla="*/ 0 h 516024"/>
              <a:gd name="connsiteX2" fmla="*/ 7523875 w 7607850"/>
              <a:gd name="connsiteY2" fmla="*/ 516024 h 516024"/>
              <a:gd name="connsiteX3" fmla="*/ 0 w 7607850"/>
              <a:gd name="connsiteY3" fmla="*/ 516024 h 516024"/>
              <a:gd name="connsiteX4" fmla="*/ 0 w 7607850"/>
              <a:gd name="connsiteY4" fmla="*/ 83976 h 5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850" h="516024">
                <a:moveTo>
                  <a:pt x="0" y="83976"/>
                </a:moveTo>
                <a:lnTo>
                  <a:pt x="7607850" y="0"/>
                </a:lnTo>
                <a:lnTo>
                  <a:pt x="7523875" y="516024"/>
                </a:lnTo>
                <a:lnTo>
                  <a:pt x="0" y="516024"/>
                </a:lnTo>
                <a:lnTo>
                  <a:pt x="0" y="83976"/>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nl-NL" sz="1000" dirty="0" smtClean="0">
                <a:latin typeface="Roboto Regular" panose="02000000000000000000" pitchFamily="2" charset="0"/>
                <a:ea typeface="Roboto Regular" panose="02000000000000000000" pitchFamily="2" charset="0"/>
              </a:rPr>
              <a:t>Group Workshop</a:t>
            </a:r>
            <a:endParaRPr lang="en-US" sz="1000" dirty="0">
              <a:latin typeface="Roboto Regular" panose="02000000000000000000" pitchFamily="2" charset="0"/>
              <a:ea typeface="Roboto Regular" panose="02000000000000000000" pitchFamily="2" charset="0"/>
            </a:endParaRPr>
          </a:p>
        </p:txBody>
      </p:sp>
    </p:spTree>
    <p:extLst>
      <p:ext uri="{BB962C8B-B14F-4D97-AF65-F5344CB8AC3E}">
        <p14:creationId xmlns="" xmlns:p14="http://schemas.microsoft.com/office/powerpoint/2010/main" val="241374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Permissions: Security profiles</a:t>
            </a:r>
            <a:endParaRPr lang="en-US" dirty="0"/>
          </a:p>
        </p:txBody>
      </p:sp>
      <p:sp>
        <p:nvSpPr>
          <p:cNvPr id="3" name="Content Placeholder 2"/>
          <p:cNvSpPr>
            <a:spLocks noGrp="1"/>
          </p:cNvSpPr>
          <p:nvPr>
            <p:ph sz="quarter" idx="14"/>
          </p:nvPr>
        </p:nvSpPr>
        <p:spPr/>
        <p:txBody>
          <a:bodyPr/>
          <a:lstStyle/>
          <a:p>
            <a:r>
              <a:rPr lang="en-US" dirty="0"/>
              <a:t>A group of permissions</a:t>
            </a:r>
          </a:p>
          <a:p>
            <a:r>
              <a:rPr lang="en-US" dirty="0"/>
              <a:t>A combination of Spring base permissions: administration, create, read, write, delete</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20</a:t>
            </a:fld>
            <a:endParaRPr lang="en-US" dirty="0"/>
          </a:p>
        </p:txBody>
      </p:sp>
      <p:pic>
        <p:nvPicPr>
          <p:cNvPr id="5" name="Picture 3"/>
          <p:cNvPicPr>
            <a:picLocks noChangeAspect="1" noChangeArrowheads="1"/>
          </p:cNvPicPr>
          <p:nvPr/>
        </p:nvPicPr>
        <p:blipFill>
          <a:blip r:embed="rId3"/>
          <a:srcRect/>
          <a:stretch>
            <a:fillRect/>
          </a:stretch>
        </p:blipFill>
        <p:spPr bwMode="auto">
          <a:xfrm>
            <a:off x="683568" y="2924944"/>
            <a:ext cx="5294932" cy="2140611"/>
          </a:xfrm>
          <a:prstGeom prst="rect">
            <a:avLst/>
          </a:prstGeom>
          <a:noFill/>
          <a:ln>
            <a:noFill/>
          </a:ln>
          <a:effectLst>
            <a:outerShdw blurRad="63500" dist="17961" dir="2700000" algn="ctr" rotWithShape="0">
              <a:srgbClr val="006E99">
                <a:alpha val="74997"/>
              </a:srgbClr>
            </a:outerShdw>
          </a:effectLst>
          <a:extLst/>
        </p:spPr>
      </p:pic>
      <p:sp>
        <p:nvSpPr>
          <p:cNvPr id="6" name="TextBox 3"/>
          <p:cNvSpPr txBox="1">
            <a:spLocks noChangeArrowheads="1"/>
          </p:cNvSpPr>
          <p:nvPr/>
        </p:nvSpPr>
        <p:spPr bwMode="auto">
          <a:xfrm>
            <a:off x="6169717" y="2954633"/>
            <a:ext cx="1755609" cy="2046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l">
              <a:spcBef>
                <a:spcPts val="1000"/>
              </a:spcBef>
            </a:pPr>
            <a:r>
              <a:rPr lang="nl-NL" altLang="nl-NL" sz="1100" dirty="0">
                <a:solidFill>
                  <a:schemeClr val="tx1"/>
                </a:solidFill>
                <a:latin typeface="Roboto Black" panose="02000000000000000000" pitchFamily="2" charset="0"/>
                <a:ea typeface="Roboto Black" panose="02000000000000000000" pitchFamily="2" charset="0"/>
              </a:rPr>
              <a:t>In </a:t>
            </a:r>
            <a:r>
              <a:rPr lang="nl-NL" altLang="nl-NL" sz="1100" dirty="0" smtClean="0">
                <a:latin typeface="Roboto Black" panose="02000000000000000000" pitchFamily="2" charset="0"/>
                <a:ea typeface="Roboto Black" panose="02000000000000000000" pitchFamily="2" charset="0"/>
              </a:rPr>
              <a:t>CXP</a:t>
            </a:r>
            <a:r>
              <a:rPr lang="nl-NL" altLang="nl-NL" sz="1100" dirty="0" smtClean="0">
                <a:solidFill>
                  <a:schemeClr val="tx1"/>
                </a:solidFill>
                <a:latin typeface="Roboto Black" panose="02000000000000000000" pitchFamily="2" charset="0"/>
                <a:ea typeface="Roboto Black" panose="02000000000000000000" pitchFamily="2" charset="0"/>
              </a:rPr>
              <a:t> </a:t>
            </a:r>
            <a:r>
              <a:rPr lang="nl-NL" altLang="nl-NL" sz="1100" dirty="0">
                <a:solidFill>
                  <a:schemeClr val="tx1"/>
                </a:solidFill>
                <a:latin typeface="Roboto Black" panose="02000000000000000000" pitchFamily="2" charset="0"/>
                <a:ea typeface="Roboto Black" panose="02000000000000000000" pitchFamily="2" charset="0"/>
              </a:rPr>
              <a:t>Manager</a:t>
            </a:r>
          </a:p>
          <a:p>
            <a:pPr algn="l">
              <a:spcBef>
                <a:spcPts val="1000"/>
              </a:spcBef>
            </a:pPr>
            <a:r>
              <a:rPr lang="nl-NL" altLang="nl-NL" sz="1100" dirty="0">
                <a:solidFill>
                  <a:schemeClr val="tx1"/>
                </a:solidFill>
                <a:latin typeface="Roboto Light" pitchFamily="2" charset="0"/>
                <a:ea typeface="Roboto Light" pitchFamily="2" charset="0"/>
              </a:rPr>
              <a:t>Can Administer</a:t>
            </a:r>
          </a:p>
          <a:p>
            <a:pPr algn="l">
              <a:spcBef>
                <a:spcPts val="1000"/>
              </a:spcBef>
            </a:pPr>
            <a:r>
              <a:rPr lang="nl-NL" altLang="nl-NL" sz="1100" dirty="0">
                <a:solidFill>
                  <a:schemeClr val="tx1"/>
                </a:solidFill>
                <a:latin typeface="Roboto Light" pitchFamily="2" charset="0"/>
                <a:ea typeface="Roboto Light" pitchFamily="2" charset="0"/>
              </a:rPr>
              <a:t>Can Edit, Can Personalize</a:t>
            </a:r>
          </a:p>
          <a:p>
            <a:pPr algn="l">
              <a:spcBef>
                <a:spcPts val="1000"/>
              </a:spcBef>
            </a:pPr>
            <a:r>
              <a:rPr lang="nl-NL" altLang="nl-NL" sz="1100" dirty="0">
                <a:solidFill>
                  <a:schemeClr val="tx1"/>
                </a:solidFill>
                <a:latin typeface="Roboto Light" pitchFamily="2" charset="0"/>
                <a:ea typeface="Roboto Light" pitchFamily="2" charset="0"/>
              </a:rPr>
              <a:t>-</a:t>
            </a:r>
          </a:p>
          <a:p>
            <a:pPr algn="l">
              <a:spcBef>
                <a:spcPts val="1000"/>
              </a:spcBef>
            </a:pPr>
            <a:r>
              <a:rPr lang="nl-NL" altLang="nl-NL" sz="1100" dirty="0">
                <a:solidFill>
                  <a:schemeClr val="tx1"/>
                </a:solidFill>
                <a:latin typeface="Roboto Light" pitchFamily="2" charset="0"/>
                <a:ea typeface="Roboto Light" pitchFamily="2" charset="0"/>
              </a:rPr>
              <a:t>-</a:t>
            </a:r>
          </a:p>
          <a:p>
            <a:pPr algn="l">
              <a:spcBef>
                <a:spcPts val="1000"/>
              </a:spcBef>
            </a:pPr>
            <a:r>
              <a:rPr lang="nl-NL" altLang="nl-NL" sz="1100" dirty="0">
                <a:solidFill>
                  <a:schemeClr val="tx1"/>
                </a:solidFill>
                <a:latin typeface="Roboto Light" pitchFamily="2" charset="0"/>
                <a:ea typeface="Roboto Light" pitchFamily="2" charset="0"/>
              </a:rPr>
              <a:t>Can View</a:t>
            </a:r>
          </a:p>
          <a:p>
            <a:pPr algn="l">
              <a:spcBef>
                <a:spcPts val="1000"/>
              </a:spcBef>
            </a:pPr>
            <a:r>
              <a:rPr lang="nl-NL" altLang="nl-NL" sz="1100" dirty="0">
                <a:solidFill>
                  <a:schemeClr val="tx1"/>
                </a:solidFill>
                <a:latin typeface="Roboto Light" pitchFamily="2" charset="0"/>
                <a:ea typeface="Roboto Light" pitchFamily="2" charset="0"/>
              </a:rPr>
              <a:t>No Access</a:t>
            </a:r>
          </a:p>
        </p:txBody>
      </p:sp>
    </p:spTree>
    <p:extLst>
      <p:ext uri="{BB962C8B-B14F-4D97-AF65-F5344CB8AC3E}">
        <p14:creationId xmlns="" xmlns:p14="http://schemas.microsoft.com/office/powerpoint/2010/main" val="339968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Aggregated Security Profile</a:t>
            </a:r>
            <a:endParaRPr lang="en-US" dirty="0"/>
          </a:p>
        </p:txBody>
      </p:sp>
      <p:sp>
        <p:nvSpPr>
          <p:cNvPr id="3" name="Content Placeholder 2"/>
          <p:cNvSpPr>
            <a:spLocks noGrp="1"/>
          </p:cNvSpPr>
          <p:nvPr>
            <p:ph sz="quarter" idx="14"/>
          </p:nvPr>
        </p:nvSpPr>
        <p:spPr/>
        <p:txBody>
          <a:bodyPr/>
          <a:lstStyle/>
          <a:p>
            <a:r>
              <a:rPr lang="en-US" dirty="0" smtClean="0"/>
              <a:t>A user can belong to one or more groups</a:t>
            </a:r>
          </a:p>
          <a:p>
            <a:pPr lvl="1"/>
            <a:r>
              <a:rPr lang="en-US" dirty="0"/>
              <a:t>Multiple groups possible to define through Portal APIs </a:t>
            </a:r>
            <a:br>
              <a:rPr lang="en-US" dirty="0"/>
            </a:br>
            <a:r>
              <a:rPr lang="en-US" dirty="0"/>
              <a:t>but not through </a:t>
            </a:r>
            <a:r>
              <a:rPr lang="en-US" dirty="0" smtClean="0"/>
              <a:t>CXP </a:t>
            </a:r>
            <a:r>
              <a:rPr lang="en-US" dirty="0"/>
              <a:t>Manager</a:t>
            </a:r>
          </a:p>
          <a:p>
            <a:r>
              <a:rPr lang="en-US" dirty="0"/>
              <a:t>When aggregating two groups,</a:t>
            </a:r>
            <a:br>
              <a:rPr lang="en-US" dirty="0"/>
            </a:br>
            <a:r>
              <a:rPr lang="en-US" dirty="0"/>
              <a:t>the more powerful groups is taken</a:t>
            </a:r>
          </a:p>
          <a:p>
            <a:r>
              <a:rPr lang="en-US" dirty="0"/>
              <a:t>User { admin, user } = admin</a:t>
            </a:r>
          </a:p>
          <a:p>
            <a:r>
              <a:rPr lang="en-US" dirty="0"/>
              <a:t>User { user } = user</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21</a:t>
            </a:fld>
            <a:endParaRPr lang="en-US" dirty="0"/>
          </a:p>
        </p:txBody>
      </p:sp>
    </p:spTree>
    <p:extLst>
      <p:ext uri="{BB962C8B-B14F-4D97-AF65-F5344CB8AC3E}">
        <p14:creationId xmlns="" xmlns:p14="http://schemas.microsoft.com/office/powerpoint/2010/main" val="3432633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Portal Authorization</a:t>
            </a:r>
            <a:endParaRPr lang="en-US" dirty="0"/>
          </a:p>
        </p:txBody>
      </p:sp>
      <p:sp>
        <p:nvSpPr>
          <p:cNvPr id="101" name="Right Arrow 100"/>
          <p:cNvSpPr/>
          <p:nvPr/>
        </p:nvSpPr>
        <p:spPr>
          <a:xfrm>
            <a:off x="890311" y="3490564"/>
            <a:ext cx="488591" cy="394181"/>
          </a:xfrm>
          <a:prstGeom prst="rightArrow">
            <a:avLst/>
          </a:prstGeom>
          <a:solidFill>
            <a:schemeClr val="accent1"/>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02" name="Right Arrow 101"/>
          <p:cNvSpPr/>
          <p:nvPr/>
        </p:nvSpPr>
        <p:spPr>
          <a:xfrm>
            <a:off x="8314204" y="3491157"/>
            <a:ext cx="794300" cy="392995"/>
          </a:xfrm>
          <a:prstGeom prst="rightArrow">
            <a:avLst/>
          </a:prstGeom>
          <a:solidFill>
            <a:schemeClr val="accent1"/>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11" name="Rectangle 110"/>
          <p:cNvSpPr/>
          <p:nvPr/>
        </p:nvSpPr>
        <p:spPr>
          <a:xfrm>
            <a:off x="4211958" y="1736766"/>
            <a:ext cx="459482" cy="4212513"/>
          </a:xfrm>
          <a:prstGeom prst="rect">
            <a:avLst/>
          </a:prstGeom>
          <a:solidFill>
            <a:schemeClr val="tx1">
              <a:lumMod val="25000"/>
              <a:lumOff val="75000"/>
            </a:schemeClr>
          </a:solidFill>
          <a:ln w="25400" cap="flat" cmpd="sng" algn="ctr">
            <a:noFill/>
            <a:prstDash val="solid"/>
          </a:ln>
          <a:effectLst/>
        </p:spPr>
        <p:txBody>
          <a:bodyPr vert="vert"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2800" b="0" i="0" u="none" strike="noStrike" kern="0" cap="none" spc="0" normalizeH="0" baseline="0" noProof="0" dirty="0">
                <a:ln>
                  <a:noFill/>
                </a:ln>
                <a:effectLst/>
                <a:uLnTx/>
                <a:uFillTx/>
                <a:latin typeface="Roboto Light" pitchFamily="2" charset="0"/>
                <a:ea typeface="Roboto Light" pitchFamily="2" charset="0"/>
              </a:rPr>
              <a:t>Portal Authorizer</a:t>
            </a:r>
            <a:endParaRPr kumimoji="0" lang="nl-NL" sz="2800" b="0" i="0" u="none" strike="noStrike" kern="0" cap="none" spc="0" normalizeH="0" baseline="0" noProof="0" dirty="0">
              <a:ln>
                <a:noFill/>
              </a:ln>
              <a:effectLst/>
              <a:uLnTx/>
              <a:uFillTx/>
              <a:latin typeface="Roboto Light" pitchFamily="2" charset="0"/>
              <a:ea typeface="Roboto Light" pitchFamily="2" charset="0"/>
            </a:endParaRPr>
          </a:p>
        </p:txBody>
      </p:sp>
      <p:sp>
        <p:nvSpPr>
          <p:cNvPr id="112" name="Right Arrow 111"/>
          <p:cNvSpPr/>
          <p:nvPr/>
        </p:nvSpPr>
        <p:spPr>
          <a:xfrm>
            <a:off x="3685270" y="3490564"/>
            <a:ext cx="531323" cy="394181"/>
          </a:xfrm>
          <a:prstGeom prst="rightArrow">
            <a:avLst/>
          </a:prstGeom>
          <a:solidFill>
            <a:schemeClr val="accent1"/>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effectLst/>
              <a:uLnTx/>
              <a:uFillTx/>
              <a:latin typeface="Roboto Light" pitchFamily="2" charset="0"/>
              <a:ea typeface="Roboto Light" pitchFamily="2" charset="0"/>
            </a:endParaRPr>
          </a:p>
        </p:txBody>
      </p:sp>
      <p:sp>
        <p:nvSpPr>
          <p:cNvPr id="113" name="Right Arrow 112"/>
          <p:cNvSpPr/>
          <p:nvPr/>
        </p:nvSpPr>
        <p:spPr>
          <a:xfrm>
            <a:off x="4668499" y="3490564"/>
            <a:ext cx="434259" cy="394181"/>
          </a:xfrm>
          <a:prstGeom prst="rightArrow">
            <a:avLst/>
          </a:prstGeom>
          <a:solidFill>
            <a:schemeClr val="accent1"/>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14" name="Rectangle 113"/>
          <p:cNvSpPr/>
          <p:nvPr/>
        </p:nvSpPr>
        <p:spPr>
          <a:xfrm>
            <a:off x="7884368" y="1697973"/>
            <a:ext cx="459482" cy="4212513"/>
          </a:xfrm>
          <a:prstGeom prst="rect">
            <a:avLst/>
          </a:prstGeom>
          <a:solidFill>
            <a:schemeClr val="tx1">
              <a:lumMod val="25000"/>
              <a:lumOff val="75000"/>
            </a:schemeClr>
          </a:solidFill>
          <a:ln w="25400" cap="flat" cmpd="sng" algn="ctr">
            <a:noFill/>
            <a:prstDash val="solid"/>
          </a:ln>
          <a:effectLst/>
        </p:spPr>
        <p:txBody>
          <a:bodyPr vert="vert"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2800" b="0" i="0" u="none" strike="noStrike" kern="0" cap="none" spc="0" normalizeH="0" baseline="0" noProof="0" dirty="0">
                <a:ln>
                  <a:noFill/>
                </a:ln>
                <a:effectLst/>
                <a:uLnTx/>
                <a:uFillTx/>
                <a:latin typeface="Roboto Light" pitchFamily="2" charset="0"/>
                <a:ea typeface="Roboto Light" pitchFamily="2" charset="0"/>
              </a:rPr>
              <a:t>Portal Renderer</a:t>
            </a:r>
            <a:endParaRPr kumimoji="0" lang="nl-NL" sz="2800" b="0" i="0" u="none" strike="noStrike" kern="0" cap="none" spc="0" normalizeH="0" baseline="0" noProof="0" dirty="0">
              <a:ln>
                <a:noFill/>
              </a:ln>
              <a:effectLst/>
              <a:uLnTx/>
              <a:uFillTx/>
              <a:latin typeface="Roboto Light" pitchFamily="2" charset="0"/>
              <a:ea typeface="Roboto Light" pitchFamily="2" charset="0"/>
            </a:endParaRPr>
          </a:p>
        </p:txBody>
      </p:sp>
      <p:sp>
        <p:nvSpPr>
          <p:cNvPr id="115" name="Rectangle 114"/>
          <p:cNvSpPr/>
          <p:nvPr/>
        </p:nvSpPr>
        <p:spPr>
          <a:xfrm>
            <a:off x="472819" y="1772816"/>
            <a:ext cx="459481" cy="4212513"/>
          </a:xfrm>
          <a:prstGeom prst="rect">
            <a:avLst/>
          </a:prstGeom>
          <a:solidFill>
            <a:schemeClr val="tx1">
              <a:lumMod val="25000"/>
              <a:lumOff val="75000"/>
            </a:schemeClr>
          </a:solidFill>
          <a:ln w="25400" cap="flat" cmpd="sng" algn="ctr">
            <a:noFill/>
            <a:prstDash val="solid"/>
          </a:ln>
          <a:effectLst/>
        </p:spPr>
        <p:txBody>
          <a:bodyPr vert="vert"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2800" b="0" i="0" u="none" strike="noStrike" kern="0" cap="none" spc="0" normalizeH="0" baseline="0" noProof="0" dirty="0">
                <a:ln>
                  <a:noFill/>
                </a:ln>
                <a:effectLst/>
                <a:uLnTx/>
                <a:uFillTx/>
                <a:latin typeface="Roboto Light" pitchFamily="2" charset="0"/>
                <a:ea typeface="Roboto Light" pitchFamily="2" charset="0"/>
              </a:rPr>
              <a:t>Portal Database</a:t>
            </a:r>
            <a:endParaRPr kumimoji="0" lang="nl-NL" sz="2800" b="0" i="0" u="none" strike="noStrike" kern="0" cap="none" spc="0" normalizeH="0" baseline="0" noProof="0" dirty="0">
              <a:ln>
                <a:noFill/>
              </a:ln>
              <a:effectLst/>
              <a:uLnTx/>
              <a:uFillTx/>
              <a:latin typeface="Roboto Light" pitchFamily="2" charset="0"/>
              <a:ea typeface="Roboto Light" pitchFamily="2" charset="0"/>
            </a:endParaRPr>
          </a:p>
        </p:txBody>
      </p:sp>
      <p:grpSp>
        <p:nvGrpSpPr>
          <p:cNvPr id="117" name="Group 116"/>
          <p:cNvGrpSpPr/>
          <p:nvPr/>
        </p:nvGrpSpPr>
        <p:grpSpPr>
          <a:xfrm>
            <a:off x="137142" y="5985329"/>
            <a:ext cx="1129204" cy="715938"/>
            <a:chOff x="50800" y="8731250"/>
            <a:chExt cx="1509832" cy="957263"/>
          </a:xfrm>
          <a:solidFill>
            <a:schemeClr val="tx1">
              <a:lumMod val="25000"/>
              <a:lumOff val="75000"/>
            </a:schemeClr>
          </a:solidFill>
        </p:grpSpPr>
        <p:sp>
          <p:nvSpPr>
            <p:cNvPr id="118" name="Rectangle 90"/>
            <p:cNvSpPr/>
            <p:nvPr/>
          </p:nvSpPr>
          <p:spPr>
            <a:xfrm>
              <a:off x="50800" y="9182835"/>
              <a:ext cx="1509832" cy="505678"/>
            </a:xfrm>
            <a:custGeom>
              <a:avLst/>
              <a:gdLst>
                <a:gd name="connsiteX0" fmla="*/ 0 w 1080436"/>
                <a:gd name="connsiteY0" fmla="*/ 0 h 353813"/>
                <a:gd name="connsiteX1" fmla="*/ 1080436 w 1080436"/>
                <a:gd name="connsiteY1" fmla="*/ 0 h 353813"/>
                <a:gd name="connsiteX2" fmla="*/ 1080436 w 1080436"/>
                <a:gd name="connsiteY2" fmla="*/ 353813 h 353813"/>
                <a:gd name="connsiteX3" fmla="*/ 0 w 1080436"/>
                <a:gd name="connsiteY3" fmla="*/ 353813 h 353813"/>
                <a:gd name="connsiteX4" fmla="*/ 0 w 1080436"/>
                <a:gd name="connsiteY4" fmla="*/ 0 h 353813"/>
                <a:gd name="connsiteX0" fmla="*/ 0 w 1129204"/>
                <a:gd name="connsiteY0" fmla="*/ 24384 h 378197"/>
                <a:gd name="connsiteX1" fmla="*/ 1129204 w 1129204"/>
                <a:gd name="connsiteY1" fmla="*/ 0 h 378197"/>
                <a:gd name="connsiteX2" fmla="*/ 1080436 w 1129204"/>
                <a:gd name="connsiteY2" fmla="*/ 378197 h 378197"/>
                <a:gd name="connsiteX3" fmla="*/ 0 w 1129204"/>
                <a:gd name="connsiteY3" fmla="*/ 378197 h 378197"/>
                <a:gd name="connsiteX4" fmla="*/ 0 w 1129204"/>
                <a:gd name="connsiteY4" fmla="*/ 24384 h 37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204" h="378197">
                  <a:moveTo>
                    <a:pt x="0" y="24384"/>
                  </a:moveTo>
                  <a:lnTo>
                    <a:pt x="1129204" y="0"/>
                  </a:lnTo>
                  <a:lnTo>
                    <a:pt x="1080436" y="378197"/>
                  </a:lnTo>
                  <a:lnTo>
                    <a:pt x="0" y="378197"/>
                  </a:lnTo>
                  <a:lnTo>
                    <a:pt x="0" y="24384"/>
                  </a:lnTo>
                  <a:close/>
                </a:path>
              </a:pathLst>
            </a:custGeom>
            <a:grp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1200" b="0" i="0" u="none" strike="noStrike" kern="0" cap="none" spc="0" normalizeH="0" baseline="0" noProof="0" dirty="0">
                  <a:ln>
                    <a:noFill/>
                  </a:ln>
                  <a:effectLst/>
                  <a:uLnTx/>
                  <a:uFillTx/>
                  <a:latin typeface="Roboto Light" pitchFamily="2" charset="0"/>
                  <a:ea typeface="Roboto Light" pitchFamily="2" charset="0"/>
                </a:rPr>
                <a:t>Portal ID</a:t>
              </a:r>
              <a:endParaRPr kumimoji="0" lang="nl-NL" sz="1200" b="0" i="0" u="none" strike="noStrike" kern="0" cap="none" spc="0" normalizeH="0" baseline="0" noProof="0" dirty="0">
                <a:ln>
                  <a:noFill/>
                </a:ln>
                <a:effectLst/>
                <a:uLnTx/>
                <a:uFillTx/>
                <a:latin typeface="Roboto Light" pitchFamily="2" charset="0"/>
                <a:ea typeface="Roboto Light" pitchFamily="2" charset="0"/>
              </a:endParaRPr>
            </a:p>
          </p:txBody>
        </p:sp>
        <p:sp>
          <p:nvSpPr>
            <p:cNvPr id="119" name="Up Arrow 118"/>
            <p:cNvSpPr/>
            <p:nvPr/>
          </p:nvSpPr>
          <p:spPr>
            <a:xfrm flipH="1">
              <a:off x="660400" y="8731250"/>
              <a:ext cx="249238" cy="504825"/>
            </a:xfrm>
            <a:prstGeom prst="upArrow">
              <a:avLst/>
            </a:prstGeom>
            <a:grp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effectLst/>
                <a:uLnTx/>
                <a:uFillTx/>
                <a:latin typeface="Roboto Light" pitchFamily="2" charset="0"/>
                <a:ea typeface="Roboto Light" pitchFamily="2" charset="0"/>
              </a:endParaRPr>
            </a:p>
          </p:txBody>
        </p:sp>
      </p:grpSp>
      <p:sp>
        <p:nvSpPr>
          <p:cNvPr id="120" name="Right Arrow 119"/>
          <p:cNvSpPr/>
          <p:nvPr/>
        </p:nvSpPr>
        <p:spPr>
          <a:xfrm>
            <a:off x="7362771" y="3490564"/>
            <a:ext cx="521601" cy="394181"/>
          </a:xfrm>
          <a:prstGeom prst="rightArrow">
            <a:avLst/>
          </a:prstGeom>
          <a:solidFill>
            <a:schemeClr val="accent1"/>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effectLst/>
              <a:uLnTx/>
              <a:uFillTx/>
              <a:latin typeface="Roboto Light" pitchFamily="2" charset="0"/>
              <a:ea typeface="Roboto Light" pitchFamily="2" charset="0"/>
            </a:endParaRPr>
          </a:p>
        </p:txBody>
      </p:sp>
      <p:grpSp>
        <p:nvGrpSpPr>
          <p:cNvPr id="121" name="Group 120"/>
          <p:cNvGrpSpPr/>
          <p:nvPr/>
        </p:nvGrpSpPr>
        <p:grpSpPr>
          <a:xfrm>
            <a:off x="7202455" y="5932052"/>
            <a:ext cx="1762032" cy="737308"/>
            <a:chOff x="7202455" y="5932052"/>
            <a:chExt cx="1762032" cy="737308"/>
          </a:xfrm>
        </p:grpSpPr>
        <p:sp>
          <p:nvSpPr>
            <p:cNvPr id="122" name="Up Arrow 121"/>
            <p:cNvSpPr/>
            <p:nvPr/>
          </p:nvSpPr>
          <p:spPr>
            <a:xfrm flipH="1">
              <a:off x="8008716" y="5932052"/>
              <a:ext cx="186405" cy="377559"/>
            </a:xfrm>
            <a:prstGeom prst="upArrow">
              <a:avLst/>
            </a:pr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effectLst/>
                <a:uLnTx/>
                <a:uFillTx/>
                <a:latin typeface="Roboto Light" pitchFamily="2" charset="0"/>
                <a:ea typeface="Roboto Light" pitchFamily="2" charset="0"/>
              </a:endParaRPr>
            </a:p>
          </p:txBody>
        </p:sp>
        <p:sp>
          <p:nvSpPr>
            <p:cNvPr id="123" name="Rectangle 86"/>
            <p:cNvSpPr/>
            <p:nvPr/>
          </p:nvSpPr>
          <p:spPr>
            <a:xfrm>
              <a:off x="7202455" y="6278971"/>
              <a:ext cx="1762032" cy="390389"/>
            </a:xfrm>
            <a:custGeom>
              <a:avLst/>
              <a:gdLst>
                <a:gd name="connsiteX0" fmla="*/ 0 w 1713264"/>
                <a:gd name="connsiteY0" fmla="*/ 0 h 353813"/>
                <a:gd name="connsiteX1" fmla="*/ 1713264 w 1713264"/>
                <a:gd name="connsiteY1" fmla="*/ 0 h 353813"/>
                <a:gd name="connsiteX2" fmla="*/ 1713264 w 1713264"/>
                <a:gd name="connsiteY2" fmla="*/ 353813 h 353813"/>
                <a:gd name="connsiteX3" fmla="*/ 0 w 1713264"/>
                <a:gd name="connsiteY3" fmla="*/ 353813 h 353813"/>
                <a:gd name="connsiteX4" fmla="*/ 0 w 1713264"/>
                <a:gd name="connsiteY4" fmla="*/ 0 h 353813"/>
                <a:gd name="connsiteX0" fmla="*/ 0 w 1762032"/>
                <a:gd name="connsiteY0" fmla="*/ 0 h 390389"/>
                <a:gd name="connsiteX1" fmla="*/ 1762032 w 1762032"/>
                <a:gd name="connsiteY1" fmla="*/ 36576 h 390389"/>
                <a:gd name="connsiteX2" fmla="*/ 1762032 w 1762032"/>
                <a:gd name="connsiteY2" fmla="*/ 390389 h 390389"/>
                <a:gd name="connsiteX3" fmla="*/ 48768 w 1762032"/>
                <a:gd name="connsiteY3" fmla="*/ 390389 h 390389"/>
                <a:gd name="connsiteX4" fmla="*/ 0 w 1762032"/>
                <a:gd name="connsiteY4" fmla="*/ 0 h 390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032" h="390389">
                  <a:moveTo>
                    <a:pt x="0" y="0"/>
                  </a:moveTo>
                  <a:lnTo>
                    <a:pt x="1762032" y="36576"/>
                  </a:lnTo>
                  <a:lnTo>
                    <a:pt x="1762032" y="390389"/>
                  </a:lnTo>
                  <a:lnTo>
                    <a:pt x="48768" y="390389"/>
                  </a:lnTo>
                  <a:lnTo>
                    <a:pt x="0" y="0"/>
                  </a:lnTo>
                  <a:close/>
                </a:path>
              </a:pathLst>
            </a:custGeom>
            <a:solidFill>
              <a:schemeClr val="tx1">
                <a:lumMod val="25000"/>
                <a:lumOff val="75000"/>
              </a:schemeClr>
            </a:solidFill>
            <a:ln w="25400" cap="flat" cmpd="sng" algn="ctr">
              <a:noFill/>
              <a:prstDash val="solid"/>
            </a:ln>
            <a:effectLst/>
          </p:spPr>
          <p:txBody>
            <a:bodyPr lIns="0" tIns="65014" rIns="0"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1200" b="0" i="0" u="none" strike="noStrike" kern="0" cap="none" spc="0" normalizeH="0" baseline="0" noProof="0" dirty="0">
                  <a:ln>
                    <a:noFill/>
                  </a:ln>
                  <a:effectLst/>
                  <a:uLnTx/>
                  <a:uFillTx/>
                  <a:latin typeface="Roboto Light" pitchFamily="2" charset="0"/>
                  <a:ea typeface="Roboto Light" pitchFamily="2" charset="0"/>
                </a:rPr>
                <a:t>Recognized Device</a:t>
              </a:r>
              <a:endParaRPr kumimoji="0" lang="nl-NL" sz="1200" b="0" i="0" u="none" strike="noStrike" kern="0" cap="none" spc="0" normalizeH="0" baseline="0" noProof="0" dirty="0">
                <a:ln>
                  <a:noFill/>
                </a:ln>
                <a:effectLst/>
                <a:uLnTx/>
                <a:uFillTx/>
                <a:latin typeface="Roboto Light" pitchFamily="2" charset="0"/>
                <a:ea typeface="Roboto Light" pitchFamily="2" charset="0"/>
              </a:endParaRPr>
            </a:p>
          </p:txBody>
        </p:sp>
      </p:grpSp>
      <p:grpSp>
        <p:nvGrpSpPr>
          <p:cNvPr id="124" name="Group 123"/>
          <p:cNvGrpSpPr/>
          <p:nvPr/>
        </p:nvGrpSpPr>
        <p:grpSpPr>
          <a:xfrm>
            <a:off x="7199720" y="942697"/>
            <a:ext cx="1696411" cy="766303"/>
            <a:chOff x="7199720" y="942697"/>
            <a:chExt cx="1696411" cy="766303"/>
          </a:xfrm>
        </p:grpSpPr>
        <p:sp>
          <p:nvSpPr>
            <p:cNvPr id="125" name="Rectangle 93"/>
            <p:cNvSpPr/>
            <p:nvPr/>
          </p:nvSpPr>
          <p:spPr>
            <a:xfrm>
              <a:off x="7199720" y="942697"/>
              <a:ext cx="1696411" cy="390389"/>
            </a:xfrm>
            <a:custGeom>
              <a:avLst/>
              <a:gdLst>
                <a:gd name="connsiteX0" fmla="*/ 0 w 1659835"/>
                <a:gd name="connsiteY0" fmla="*/ 0 h 353813"/>
                <a:gd name="connsiteX1" fmla="*/ 1659835 w 1659835"/>
                <a:gd name="connsiteY1" fmla="*/ 0 h 353813"/>
                <a:gd name="connsiteX2" fmla="*/ 1659835 w 1659835"/>
                <a:gd name="connsiteY2" fmla="*/ 353813 h 353813"/>
                <a:gd name="connsiteX3" fmla="*/ 0 w 1659835"/>
                <a:gd name="connsiteY3" fmla="*/ 353813 h 353813"/>
                <a:gd name="connsiteX4" fmla="*/ 0 w 1659835"/>
                <a:gd name="connsiteY4" fmla="*/ 0 h 353813"/>
                <a:gd name="connsiteX0" fmla="*/ 0 w 1696411"/>
                <a:gd name="connsiteY0" fmla="*/ 0 h 390389"/>
                <a:gd name="connsiteX1" fmla="*/ 1696411 w 1696411"/>
                <a:gd name="connsiteY1" fmla="*/ 36576 h 390389"/>
                <a:gd name="connsiteX2" fmla="*/ 1696411 w 1696411"/>
                <a:gd name="connsiteY2" fmla="*/ 390389 h 390389"/>
                <a:gd name="connsiteX3" fmla="*/ 36576 w 1696411"/>
                <a:gd name="connsiteY3" fmla="*/ 390389 h 390389"/>
                <a:gd name="connsiteX4" fmla="*/ 0 w 1696411"/>
                <a:gd name="connsiteY4" fmla="*/ 0 h 390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11" h="390389">
                  <a:moveTo>
                    <a:pt x="0" y="0"/>
                  </a:moveTo>
                  <a:lnTo>
                    <a:pt x="1696411" y="36576"/>
                  </a:lnTo>
                  <a:lnTo>
                    <a:pt x="1696411" y="390389"/>
                  </a:lnTo>
                  <a:lnTo>
                    <a:pt x="36576" y="390389"/>
                  </a:lnTo>
                  <a:lnTo>
                    <a:pt x="0" y="0"/>
                  </a:lnTo>
                  <a:close/>
                </a:path>
              </a:pathLst>
            </a:custGeom>
            <a:solidFill>
              <a:schemeClr val="tx1">
                <a:lumMod val="25000"/>
                <a:lumOff val="75000"/>
              </a:schemeClr>
            </a:solidFill>
            <a:ln w="25400" cap="flat" cmpd="sng" algn="ctr">
              <a:noFill/>
              <a:prstDash val="solid"/>
            </a:ln>
            <a:effectLst/>
          </p:spPr>
          <p:txBody>
            <a:bodyPr lIns="0" tIns="65014" rIns="0"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1200" b="0" i="0" u="none" strike="noStrike" kern="0" cap="none" spc="0" normalizeH="0" baseline="0" noProof="0" dirty="0">
                  <a:ln>
                    <a:noFill/>
                  </a:ln>
                  <a:effectLst/>
                  <a:uLnTx/>
                  <a:uFillTx/>
                  <a:latin typeface="Roboto Light" pitchFamily="2" charset="0"/>
                  <a:ea typeface="Roboto Light" pitchFamily="2" charset="0"/>
                </a:rPr>
                <a:t>Portal Templates</a:t>
              </a:r>
              <a:endParaRPr kumimoji="0" lang="nl-NL" sz="1200" b="0" i="0" u="none" strike="noStrike" kern="0" cap="none" spc="0" normalizeH="0" baseline="0" noProof="0" dirty="0">
                <a:ln>
                  <a:noFill/>
                </a:ln>
                <a:effectLst/>
                <a:uLnTx/>
                <a:uFillTx/>
                <a:latin typeface="Roboto Light" pitchFamily="2" charset="0"/>
                <a:ea typeface="Roboto Light" pitchFamily="2" charset="0"/>
              </a:endParaRPr>
            </a:p>
          </p:txBody>
        </p:sp>
        <p:sp>
          <p:nvSpPr>
            <p:cNvPr id="126" name="Up Arrow 125"/>
            <p:cNvSpPr/>
            <p:nvPr/>
          </p:nvSpPr>
          <p:spPr>
            <a:xfrm rot="10800000" flipH="1">
              <a:off x="8005153" y="1295822"/>
              <a:ext cx="193529" cy="413178"/>
            </a:xfrm>
            <a:prstGeom prst="upArrow">
              <a:avLst/>
            </a:pr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effectLst/>
                <a:uLnTx/>
                <a:uFillTx/>
                <a:latin typeface="Roboto Light" pitchFamily="2" charset="0"/>
                <a:ea typeface="Roboto Light" pitchFamily="2" charset="0"/>
              </a:endParaRPr>
            </a:p>
          </p:txBody>
        </p:sp>
      </p:grpSp>
      <p:grpSp>
        <p:nvGrpSpPr>
          <p:cNvPr id="127" name="Group 126"/>
          <p:cNvGrpSpPr/>
          <p:nvPr/>
        </p:nvGrpSpPr>
        <p:grpSpPr>
          <a:xfrm>
            <a:off x="3403036" y="932630"/>
            <a:ext cx="2129452" cy="5741854"/>
            <a:chOff x="3403036" y="932630"/>
            <a:chExt cx="2129452" cy="5741854"/>
          </a:xfrm>
          <a:solidFill>
            <a:schemeClr val="tx1">
              <a:lumMod val="25000"/>
              <a:lumOff val="75000"/>
            </a:schemeClr>
          </a:solidFill>
        </p:grpSpPr>
        <p:grpSp>
          <p:nvGrpSpPr>
            <p:cNvPr id="128" name="Group 127"/>
            <p:cNvGrpSpPr/>
            <p:nvPr/>
          </p:nvGrpSpPr>
          <p:grpSpPr>
            <a:xfrm>
              <a:off x="3426472" y="5949279"/>
              <a:ext cx="1978985" cy="725205"/>
              <a:chOff x="4940917" y="8767763"/>
              <a:chExt cx="2646055" cy="969655"/>
            </a:xfrm>
            <a:grpFill/>
          </p:grpSpPr>
          <p:sp>
            <p:nvSpPr>
              <p:cNvPr id="132" name="Rectangle 78"/>
              <p:cNvSpPr/>
              <p:nvPr/>
            </p:nvSpPr>
            <p:spPr>
              <a:xfrm>
                <a:off x="4940917" y="9215438"/>
                <a:ext cx="2646055" cy="521980"/>
              </a:xfrm>
              <a:custGeom>
                <a:avLst/>
                <a:gdLst>
                  <a:gd name="connsiteX0" fmla="*/ 0 w 1942409"/>
                  <a:gd name="connsiteY0" fmla="*/ 0 h 353813"/>
                  <a:gd name="connsiteX1" fmla="*/ 1942409 w 1942409"/>
                  <a:gd name="connsiteY1" fmla="*/ 0 h 353813"/>
                  <a:gd name="connsiteX2" fmla="*/ 1942409 w 1942409"/>
                  <a:gd name="connsiteY2" fmla="*/ 353813 h 353813"/>
                  <a:gd name="connsiteX3" fmla="*/ 0 w 1942409"/>
                  <a:gd name="connsiteY3" fmla="*/ 353813 h 353813"/>
                  <a:gd name="connsiteX4" fmla="*/ 0 w 1942409"/>
                  <a:gd name="connsiteY4" fmla="*/ 0 h 353813"/>
                  <a:gd name="connsiteX0" fmla="*/ 73152 w 2015561"/>
                  <a:gd name="connsiteY0" fmla="*/ 0 h 402581"/>
                  <a:gd name="connsiteX1" fmla="*/ 2015561 w 2015561"/>
                  <a:gd name="connsiteY1" fmla="*/ 0 h 402581"/>
                  <a:gd name="connsiteX2" fmla="*/ 2015561 w 2015561"/>
                  <a:gd name="connsiteY2" fmla="*/ 353813 h 402581"/>
                  <a:gd name="connsiteX3" fmla="*/ 0 w 2015561"/>
                  <a:gd name="connsiteY3" fmla="*/ 402581 h 402581"/>
                  <a:gd name="connsiteX4" fmla="*/ 73152 w 2015561"/>
                  <a:gd name="connsiteY4" fmla="*/ 0 h 402581"/>
                  <a:gd name="connsiteX0" fmla="*/ 36576 w 1978985"/>
                  <a:gd name="connsiteY0" fmla="*/ 0 h 390389"/>
                  <a:gd name="connsiteX1" fmla="*/ 1978985 w 1978985"/>
                  <a:gd name="connsiteY1" fmla="*/ 0 h 390389"/>
                  <a:gd name="connsiteX2" fmla="*/ 1978985 w 1978985"/>
                  <a:gd name="connsiteY2" fmla="*/ 353813 h 390389"/>
                  <a:gd name="connsiteX3" fmla="*/ 0 w 1978985"/>
                  <a:gd name="connsiteY3" fmla="*/ 390389 h 390389"/>
                  <a:gd name="connsiteX4" fmla="*/ 36576 w 1978985"/>
                  <a:gd name="connsiteY4" fmla="*/ 0 h 390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985" h="390389">
                    <a:moveTo>
                      <a:pt x="36576" y="0"/>
                    </a:moveTo>
                    <a:lnTo>
                      <a:pt x="1978985" y="0"/>
                    </a:lnTo>
                    <a:lnTo>
                      <a:pt x="1978985" y="353813"/>
                    </a:lnTo>
                    <a:lnTo>
                      <a:pt x="0" y="390389"/>
                    </a:lnTo>
                    <a:lnTo>
                      <a:pt x="36576" y="0"/>
                    </a:lnTo>
                    <a:close/>
                  </a:path>
                </a:pathLst>
              </a:custGeom>
              <a:grp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1200" b="0" i="0" u="none" strike="noStrike" kern="0" cap="none" spc="0" normalizeH="0" baseline="0" noProof="0" dirty="0">
                    <a:ln>
                      <a:noFill/>
                    </a:ln>
                    <a:effectLst/>
                    <a:uLnTx/>
                    <a:uFillTx/>
                    <a:latin typeface="Roboto Light" pitchFamily="2" charset="0"/>
                    <a:ea typeface="Roboto Light" pitchFamily="2" charset="0"/>
                  </a:rPr>
                  <a:t>User Credentials</a:t>
                </a:r>
                <a:endParaRPr kumimoji="0" lang="nl-NL" sz="1200" b="0" i="0" u="none" strike="noStrike" kern="0" cap="none" spc="0" normalizeH="0" baseline="0" noProof="0" dirty="0">
                  <a:ln>
                    <a:noFill/>
                  </a:ln>
                  <a:effectLst/>
                  <a:uLnTx/>
                  <a:uFillTx/>
                  <a:latin typeface="Roboto Light" pitchFamily="2" charset="0"/>
                  <a:ea typeface="Roboto Light" pitchFamily="2" charset="0"/>
                </a:endParaRPr>
              </a:p>
            </p:txBody>
          </p:sp>
          <p:sp>
            <p:nvSpPr>
              <p:cNvPr id="133" name="Up Arrow 132"/>
              <p:cNvSpPr/>
              <p:nvPr/>
            </p:nvSpPr>
            <p:spPr>
              <a:xfrm flipH="1">
                <a:off x="6153457" y="8767763"/>
                <a:ext cx="249238" cy="503237"/>
              </a:xfrm>
              <a:prstGeom prst="upArrow">
                <a:avLst/>
              </a:prstGeom>
              <a:grp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effectLst/>
                  <a:uLnTx/>
                  <a:uFillTx/>
                  <a:latin typeface="Roboto Light" pitchFamily="2" charset="0"/>
                  <a:ea typeface="Roboto Light" pitchFamily="2" charset="0"/>
                </a:endParaRPr>
              </a:p>
            </p:txBody>
          </p:sp>
        </p:grpSp>
        <p:grpSp>
          <p:nvGrpSpPr>
            <p:cNvPr id="129" name="Group 128"/>
            <p:cNvGrpSpPr/>
            <p:nvPr/>
          </p:nvGrpSpPr>
          <p:grpSpPr>
            <a:xfrm>
              <a:off x="3403036" y="932630"/>
              <a:ext cx="2129452" cy="787126"/>
              <a:chOff x="4862513" y="2212975"/>
              <a:chExt cx="2847240" cy="1052448"/>
            </a:xfrm>
            <a:grpFill/>
          </p:grpSpPr>
          <p:sp>
            <p:nvSpPr>
              <p:cNvPr id="130" name="Rectangle 95"/>
              <p:cNvSpPr/>
              <p:nvPr/>
            </p:nvSpPr>
            <p:spPr>
              <a:xfrm>
                <a:off x="4862513" y="2212975"/>
                <a:ext cx="2847240" cy="521980"/>
              </a:xfrm>
              <a:custGeom>
                <a:avLst/>
                <a:gdLst>
                  <a:gd name="connsiteX0" fmla="*/ 0 w 2105068"/>
                  <a:gd name="connsiteY0" fmla="*/ 0 h 353813"/>
                  <a:gd name="connsiteX1" fmla="*/ 2105068 w 2105068"/>
                  <a:gd name="connsiteY1" fmla="*/ 0 h 353813"/>
                  <a:gd name="connsiteX2" fmla="*/ 2105068 w 2105068"/>
                  <a:gd name="connsiteY2" fmla="*/ 353813 h 353813"/>
                  <a:gd name="connsiteX3" fmla="*/ 0 w 2105068"/>
                  <a:gd name="connsiteY3" fmla="*/ 353813 h 353813"/>
                  <a:gd name="connsiteX4" fmla="*/ 0 w 2105068"/>
                  <a:gd name="connsiteY4" fmla="*/ 0 h 353813"/>
                  <a:gd name="connsiteX0" fmla="*/ 0 w 2141644"/>
                  <a:gd name="connsiteY0" fmla="*/ 0 h 426965"/>
                  <a:gd name="connsiteX1" fmla="*/ 2105068 w 2141644"/>
                  <a:gd name="connsiteY1" fmla="*/ 0 h 426965"/>
                  <a:gd name="connsiteX2" fmla="*/ 2141644 w 2141644"/>
                  <a:gd name="connsiteY2" fmla="*/ 426965 h 426965"/>
                  <a:gd name="connsiteX3" fmla="*/ 0 w 2141644"/>
                  <a:gd name="connsiteY3" fmla="*/ 353813 h 426965"/>
                  <a:gd name="connsiteX4" fmla="*/ 0 w 2141644"/>
                  <a:gd name="connsiteY4" fmla="*/ 0 h 426965"/>
                  <a:gd name="connsiteX0" fmla="*/ 0 w 2129452"/>
                  <a:gd name="connsiteY0" fmla="*/ 0 h 390389"/>
                  <a:gd name="connsiteX1" fmla="*/ 2105068 w 2129452"/>
                  <a:gd name="connsiteY1" fmla="*/ 0 h 390389"/>
                  <a:gd name="connsiteX2" fmla="*/ 2129452 w 2129452"/>
                  <a:gd name="connsiteY2" fmla="*/ 390389 h 390389"/>
                  <a:gd name="connsiteX3" fmla="*/ 0 w 2129452"/>
                  <a:gd name="connsiteY3" fmla="*/ 353813 h 390389"/>
                  <a:gd name="connsiteX4" fmla="*/ 0 w 2129452"/>
                  <a:gd name="connsiteY4" fmla="*/ 0 h 390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452" h="390389">
                    <a:moveTo>
                      <a:pt x="0" y="0"/>
                    </a:moveTo>
                    <a:lnTo>
                      <a:pt x="2105068" y="0"/>
                    </a:lnTo>
                    <a:lnTo>
                      <a:pt x="2129452" y="390389"/>
                    </a:lnTo>
                    <a:lnTo>
                      <a:pt x="0" y="353813"/>
                    </a:lnTo>
                    <a:lnTo>
                      <a:pt x="0" y="0"/>
                    </a:lnTo>
                    <a:close/>
                  </a:path>
                </a:pathLst>
              </a:custGeom>
              <a:grp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1200" b="0" i="0" u="none" strike="noStrike" kern="0" cap="none" spc="0" normalizeH="0" baseline="0" noProof="0" dirty="0">
                    <a:ln>
                      <a:noFill/>
                    </a:ln>
                    <a:effectLst/>
                    <a:uLnTx/>
                    <a:uFillTx/>
                    <a:latin typeface="Roboto Light" pitchFamily="2" charset="0"/>
                    <a:ea typeface="Roboto Light" pitchFamily="2" charset="0"/>
                  </a:rPr>
                  <a:t>User Preferences DB</a:t>
                </a:r>
                <a:endParaRPr kumimoji="0" lang="nl-NL" sz="1200" b="0" i="0" u="none" strike="noStrike" kern="0" cap="none" spc="0" normalizeH="0" baseline="0" noProof="0" dirty="0">
                  <a:ln>
                    <a:noFill/>
                  </a:ln>
                  <a:effectLst/>
                  <a:uLnTx/>
                  <a:uFillTx/>
                  <a:latin typeface="Roboto Light" pitchFamily="2" charset="0"/>
                  <a:ea typeface="Roboto Light" pitchFamily="2" charset="0"/>
                </a:endParaRPr>
              </a:p>
            </p:txBody>
          </p:sp>
          <p:sp>
            <p:nvSpPr>
              <p:cNvPr id="131" name="Up Arrow 130"/>
              <p:cNvSpPr/>
              <p:nvPr/>
            </p:nvSpPr>
            <p:spPr>
              <a:xfrm rot="10800000" flipH="1">
                <a:off x="6106388" y="2711385"/>
                <a:ext cx="258762" cy="554038"/>
              </a:xfrm>
              <a:prstGeom prst="upArrow">
                <a:avLst/>
              </a:prstGeom>
              <a:grp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effectLst/>
                  <a:uLnTx/>
                  <a:uFillTx/>
                  <a:latin typeface="Roboto Light" pitchFamily="2" charset="0"/>
                  <a:ea typeface="Roboto Light" pitchFamily="2" charset="0"/>
                </a:endParaRPr>
              </a:p>
            </p:txBody>
          </p:sp>
        </p:grpSp>
      </p:grpSp>
      <p:sp>
        <p:nvSpPr>
          <p:cNvPr id="134" name="Can 133"/>
          <p:cNvSpPr/>
          <p:nvPr/>
        </p:nvSpPr>
        <p:spPr>
          <a:xfrm>
            <a:off x="215548" y="836712"/>
            <a:ext cx="972392" cy="558027"/>
          </a:xfrm>
          <a:prstGeom prst="can">
            <a:avLst>
              <a:gd name="adj" fmla="val 14019"/>
            </a:avLst>
          </a:pr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r>
              <a:rPr kumimoji="0" lang="en-US" sz="1100" b="0" i="0" u="none" strike="noStrike" kern="0" cap="none" spc="0" normalizeH="0" baseline="0" noProof="0" dirty="0">
                <a:ln>
                  <a:noFill/>
                </a:ln>
                <a:effectLst/>
                <a:uLnTx/>
                <a:uFillTx/>
                <a:latin typeface="Roboto Light" pitchFamily="2" charset="0"/>
                <a:ea typeface="Roboto Light" pitchFamily="2" charset="0"/>
              </a:rPr>
              <a:t>Database</a:t>
            </a:r>
            <a:endParaRPr kumimoji="0" lang="nl-NL" sz="1100" b="0" i="0" u="none" strike="noStrike" kern="0" cap="none" spc="0" normalizeH="0" baseline="0" noProof="0" dirty="0">
              <a:ln>
                <a:noFill/>
              </a:ln>
              <a:effectLst/>
              <a:uLnTx/>
              <a:uFillTx/>
              <a:latin typeface="Roboto Light" pitchFamily="2" charset="0"/>
              <a:ea typeface="Roboto Light" pitchFamily="2" charset="0"/>
            </a:endParaRPr>
          </a:p>
        </p:txBody>
      </p:sp>
      <p:cxnSp>
        <p:nvCxnSpPr>
          <p:cNvPr id="135" name="Straight Arrow Connector 134"/>
          <p:cNvCxnSpPr>
            <a:stCxn id="134" idx="4"/>
          </p:cNvCxnSpPr>
          <p:nvPr/>
        </p:nvCxnSpPr>
        <p:spPr>
          <a:xfrm flipV="1">
            <a:off x="1187940" y="1115725"/>
            <a:ext cx="2215096" cy="1"/>
          </a:xfrm>
          <a:prstGeom prst="straightConnector1">
            <a:avLst/>
          </a:prstGeom>
          <a:noFill/>
          <a:ln w="9525" cap="flat" cmpd="sng" algn="ctr">
            <a:solidFill>
              <a:srgbClr val="2A261F">
                <a:shade val="95000"/>
                <a:satMod val="105000"/>
              </a:srgbClr>
            </a:solidFill>
            <a:prstDash val="solid"/>
            <a:tailEnd type="arrow"/>
          </a:ln>
          <a:effectLst/>
        </p:spPr>
      </p:cxnSp>
      <p:cxnSp>
        <p:nvCxnSpPr>
          <p:cNvPr id="136" name="Straight Arrow Connector 135"/>
          <p:cNvCxnSpPr>
            <a:stCxn id="134" idx="3"/>
            <a:endCxn id="115" idx="0"/>
          </p:cNvCxnSpPr>
          <p:nvPr/>
        </p:nvCxnSpPr>
        <p:spPr>
          <a:xfrm>
            <a:off x="701744" y="1394739"/>
            <a:ext cx="816" cy="378077"/>
          </a:xfrm>
          <a:prstGeom prst="straightConnector1">
            <a:avLst/>
          </a:prstGeom>
          <a:noFill/>
          <a:ln w="9525" cap="flat" cmpd="sng" algn="ctr">
            <a:solidFill>
              <a:srgbClr val="2A261F">
                <a:shade val="95000"/>
                <a:satMod val="105000"/>
              </a:srgbClr>
            </a:solidFill>
            <a:prstDash val="solid"/>
            <a:tailEnd type="arrow"/>
          </a:ln>
          <a:effectLst/>
        </p:spPr>
      </p:cxnSp>
      <p:grpSp>
        <p:nvGrpSpPr>
          <p:cNvPr id="137" name="Group 136"/>
          <p:cNvGrpSpPr/>
          <p:nvPr/>
        </p:nvGrpSpPr>
        <p:grpSpPr>
          <a:xfrm>
            <a:off x="5103336" y="1752536"/>
            <a:ext cx="2394952" cy="4261281"/>
            <a:chOff x="5103336" y="1752536"/>
            <a:chExt cx="2394952" cy="4261281"/>
          </a:xfrm>
        </p:grpSpPr>
        <p:sp>
          <p:nvSpPr>
            <p:cNvPr id="138" name="Rectangle 69"/>
            <p:cNvSpPr/>
            <p:nvPr/>
          </p:nvSpPr>
          <p:spPr>
            <a:xfrm>
              <a:off x="5103336" y="1752536"/>
              <a:ext cx="2394952" cy="4261281"/>
            </a:xfrm>
            <a:custGeom>
              <a:avLst/>
              <a:gdLst>
                <a:gd name="connsiteX0" fmla="*/ 0 w 2297416"/>
                <a:gd name="connsiteY0" fmla="*/ 0 h 4212513"/>
                <a:gd name="connsiteX1" fmla="*/ 2297416 w 2297416"/>
                <a:gd name="connsiteY1" fmla="*/ 0 h 4212513"/>
                <a:gd name="connsiteX2" fmla="*/ 2297416 w 2297416"/>
                <a:gd name="connsiteY2" fmla="*/ 4212513 h 4212513"/>
                <a:gd name="connsiteX3" fmla="*/ 0 w 2297416"/>
                <a:gd name="connsiteY3" fmla="*/ 4212513 h 4212513"/>
                <a:gd name="connsiteX4" fmla="*/ 0 w 2297416"/>
                <a:gd name="connsiteY4" fmla="*/ 0 h 4212513"/>
                <a:gd name="connsiteX0" fmla="*/ 0 w 2394952"/>
                <a:gd name="connsiteY0" fmla="*/ 0 h 4261281"/>
                <a:gd name="connsiteX1" fmla="*/ 2297416 w 2394952"/>
                <a:gd name="connsiteY1" fmla="*/ 0 h 4261281"/>
                <a:gd name="connsiteX2" fmla="*/ 2394952 w 2394952"/>
                <a:gd name="connsiteY2" fmla="*/ 4261281 h 4261281"/>
                <a:gd name="connsiteX3" fmla="*/ 0 w 2394952"/>
                <a:gd name="connsiteY3" fmla="*/ 4212513 h 4261281"/>
                <a:gd name="connsiteX4" fmla="*/ 0 w 2394952"/>
                <a:gd name="connsiteY4" fmla="*/ 0 h 4261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952" h="4261281">
                  <a:moveTo>
                    <a:pt x="0" y="0"/>
                  </a:moveTo>
                  <a:lnTo>
                    <a:pt x="2297416" y="0"/>
                  </a:lnTo>
                  <a:lnTo>
                    <a:pt x="2394952" y="4261281"/>
                  </a:lnTo>
                  <a:lnTo>
                    <a:pt x="0" y="4212513"/>
                  </a:lnTo>
                  <a:lnTo>
                    <a:pt x="0" y="0"/>
                  </a:lnTo>
                  <a:close/>
                </a:path>
              </a:pathLst>
            </a:cu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39" name="Round Diagonal Corner Rectangle 138"/>
            <p:cNvSpPr/>
            <p:nvPr/>
          </p:nvSpPr>
          <p:spPr>
            <a:xfrm>
              <a:off x="5260695" y="2058857"/>
              <a:ext cx="2042144" cy="1149299"/>
            </a:xfrm>
            <a:prstGeom prst="round2DiagRect">
              <a:avLst>
                <a:gd name="adj1" fmla="val 0"/>
                <a:gd name="adj2" fmla="val 0"/>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40" name="Rectangle 139"/>
            <p:cNvSpPr/>
            <p:nvPr/>
          </p:nvSpPr>
          <p:spPr>
            <a:xfrm>
              <a:off x="5464910" y="2289192"/>
              <a:ext cx="1531608" cy="765803"/>
            </a:xfrm>
            <a:prstGeom prst="rect">
              <a:avLst/>
            </a:pr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41" name="Rectangle 140"/>
            <p:cNvSpPr/>
            <p:nvPr/>
          </p:nvSpPr>
          <p:spPr>
            <a:xfrm>
              <a:off x="5546259" y="2365179"/>
              <a:ext cx="727810" cy="613830"/>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42" name="Round Diagonal Corner Rectangle 141"/>
            <p:cNvSpPr/>
            <p:nvPr/>
          </p:nvSpPr>
          <p:spPr>
            <a:xfrm>
              <a:off x="5240512" y="4510616"/>
              <a:ext cx="2042144" cy="1148112"/>
            </a:xfrm>
            <a:prstGeom prst="round2DiagRect">
              <a:avLst>
                <a:gd name="adj1" fmla="val 0"/>
                <a:gd name="adj2" fmla="val 0"/>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43" name="Rectangle 142"/>
            <p:cNvSpPr/>
            <p:nvPr/>
          </p:nvSpPr>
          <p:spPr>
            <a:xfrm>
              <a:off x="5460774" y="4739763"/>
              <a:ext cx="1531608" cy="765803"/>
            </a:xfrm>
            <a:prstGeom prst="rect">
              <a:avLst/>
            </a:pr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44" name="Rectangle 143"/>
            <p:cNvSpPr/>
            <p:nvPr/>
          </p:nvSpPr>
          <p:spPr>
            <a:xfrm>
              <a:off x="6341746" y="4816937"/>
              <a:ext cx="574650" cy="267141"/>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45" name="Rectangle 144"/>
            <p:cNvSpPr/>
            <p:nvPr/>
          </p:nvSpPr>
          <p:spPr>
            <a:xfrm>
              <a:off x="6341746" y="5199245"/>
              <a:ext cx="574650" cy="230335"/>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46" name="Rectangle 145"/>
            <p:cNvSpPr/>
            <p:nvPr/>
          </p:nvSpPr>
          <p:spPr>
            <a:xfrm>
              <a:off x="5545071" y="4816937"/>
              <a:ext cx="728998" cy="612643"/>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grpSp>
      <p:grpSp>
        <p:nvGrpSpPr>
          <p:cNvPr id="147" name="Group 146"/>
          <p:cNvGrpSpPr/>
          <p:nvPr/>
        </p:nvGrpSpPr>
        <p:grpSpPr>
          <a:xfrm>
            <a:off x="1342688" y="1712383"/>
            <a:ext cx="2358370" cy="4236897"/>
            <a:chOff x="1342688" y="1712383"/>
            <a:chExt cx="2358370" cy="4236897"/>
          </a:xfrm>
        </p:grpSpPr>
        <p:grpSp>
          <p:nvGrpSpPr>
            <p:cNvPr id="148" name="Group 147"/>
            <p:cNvGrpSpPr/>
            <p:nvPr/>
          </p:nvGrpSpPr>
          <p:grpSpPr>
            <a:xfrm>
              <a:off x="1342688" y="1712383"/>
              <a:ext cx="2358370" cy="4236897"/>
              <a:chOff x="1342688" y="1712383"/>
              <a:chExt cx="2358370" cy="4236897"/>
            </a:xfrm>
          </p:grpSpPr>
          <p:sp>
            <p:nvSpPr>
              <p:cNvPr id="150" name="Rectangle 52"/>
              <p:cNvSpPr/>
              <p:nvPr/>
            </p:nvSpPr>
            <p:spPr>
              <a:xfrm>
                <a:off x="1342688" y="1712383"/>
                <a:ext cx="2358370" cy="4236897"/>
              </a:xfrm>
              <a:custGeom>
                <a:avLst/>
                <a:gdLst>
                  <a:gd name="connsiteX0" fmla="*/ 0 w 2297410"/>
                  <a:gd name="connsiteY0" fmla="*/ 0 h 4212513"/>
                  <a:gd name="connsiteX1" fmla="*/ 2297410 w 2297410"/>
                  <a:gd name="connsiteY1" fmla="*/ 0 h 4212513"/>
                  <a:gd name="connsiteX2" fmla="*/ 2297410 w 2297410"/>
                  <a:gd name="connsiteY2" fmla="*/ 4212513 h 4212513"/>
                  <a:gd name="connsiteX3" fmla="*/ 0 w 2297410"/>
                  <a:gd name="connsiteY3" fmla="*/ 4212513 h 4212513"/>
                  <a:gd name="connsiteX4" fmla="*/ 0 w 2297410"/>
                  <a:gd name="connsiteY4" fmla="*/ 0 h 4212513"/>
                  <a:gd name="connsiteX0" fmla="*/ 0 w 2370562"/>
                  <a:gd name="connsiteY0" fmla="*/ 0 h 4310049"/>
                  <a:gd name="connsiteX1" fmla="*/ 2370562 w 2370562"/>
                  <a:gd name="connsiteY1" fmla="*/ 97536 h 4310049"/>
                  <a:gd name="connsiteX2" fmla="*/ 2370562 w 2370562"/>
                  <a:gd name="connsiteY2" fmla="*/ 4310049 h 4310049"/>
                  <a:gd name="connsiteX3" fmla="*/ 73152 w 2370562"/>
                  <a:gd name="connsiteY3" fmla="*/ 4310049 h 4310049"/>
                  <a:gd name="connsiteX4" fmla="*/ 0 w 2370562"/>
                  <a:gd name="connsiteY4" fmla="*/ 0 h 4310049"/>
                  <a:gd name="connsiteX0" fmla="*/ 0 w 2358370"/>
                  <a:gd name="connsiteY0" fmla="*/ 0 h 4236897"/>
                  <a:gd name="connsiteX1" fmla="*/ 2358370 w 2358370"/>
                  <a:gd name="connsiteY1" fmla="*/ 24384 h 4236897"/>
                  <a:gd name="connsiteX2" fmla="*/ 2358370 w 2358370"/>
                  <a:gd name="connsiteY2" fmla="*/ 4236897 h 4236897"/>
                  <a:gd name="connsiteX3" fmla="*/ 60960 w 2358370"/>
                  <a:gd name="connsiteY3" fmla="*/ 4236897 h 4236897"/>
                  <a:gd name="connsiteX4" fmla="*/ 0 w 2358370"/>
                  <a:gd name="connsiteY4" fmla="*/ 0 h 423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370" h="4236897">
                    <a:moveTo>
                      <a:pt x="0" y="0"/>
                    </a:moveTo>
                    <a:lnTo>
                      <a:pt x="2358370" y="24384"/>
                    </a:lnTo>
                    <a:lnTo>
                      <a:pt x="2358370" y="4236897"/>
                    </a:lnTo>
                    <a:lnTo>
                      <a:pt x="60960" y="4236897"/>
                    </a:lnTo>
                    <a:lnTo>
                      <a:pt x="0" y="0"/>
                    </a:lnTo>
                    <a:close/>
                  </a:path>
                </a:pathLst>
              </a:cu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51" name="Round Diagonal Corner Rectangle 150"/>
              <p:cNvSpPr/>
              <p:nvPr/>
            </p:nvSpPr>
            <p:spPr>
              <a:xfrm>
                <a:off x="1512601" y="2043087"/>
                <a:ext cx="2042142" cy="1149299"/>
              </a:xfrm>
              <a:prstGeom prst="round2DiagRect">
                <a:avLst>
                  <a:gd name="adj1" fmla="val 0"/>
                  <a:gd name="adj2" fmla="val 0"/>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52" name="Rectangle 151"/>
              <p:cNvSpPr/>
              <p:nvPr/>
            </p:nvSpPr>
            <p:spPr>
              <a:xfrm>
                <a:off x="1709969" y="2273423"/>
                <a:ext cx="1531607" cy="765803"/>
              </a:xfrm>
              <a:prstGeom prst="rect">
                <a:avLst/>
              </a:pr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53" name="Rectangle 152"/>
              <p:cNvSpPr/>
              <p:nvPr/>
            </p:nvSpPr>
            <p:spPr>
              <a:xfrm>
                <a:off x="2590941" y="2349410"/>
                <a:ext cx="574649" cy="268328"/>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54" name="Rectangle 153"/>
              <p:cNvSpPr/>
              <p:nvPr/>
            </p:nvSpPr>
            <p:spPr>
              <a:xfrm>
                <a:off x="2590941" y="2732905"/>
                <a:ext cx="574649" cy="229148"/>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55" name="Rectangle 154"/>
              <p:cNvSpPr/>
              <p:nvPr/>
            </p:nvSpPr>
            <p:spPr>
              <a:xfrm>
                <a:off x="1776457" y="2349410"/>
                <a:ext cx="727810" cy="613830"/>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56" name="Round Diagonal Corner Rectangle 155"/>
              <p:cNvSpPr/>
              <p:nvPr/>
            </p:nvSpPr>
            <p:spPr>
              <a:xfrm>
                <a:off x="1512601" y="3269561"/>
                <a:ext cx="2042142" cy="1148112"/>
              </a:xfrm>
              <a:prstGeom prst="round2DiagRect">
                <a:avLst>
                  <a:gd name="adj1" fmla="val 0"/>
                  <a:gd name="adj2" fmla="val 0"/>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57" name="Rectangle 156"/>
              <p:cNvSpPr/>
              <p:nvPr/>
            </p:nvSpPr>
            <p:spPr>
              <a:xfrm>
                <a:off x="1709969" y="3498709"/>
                <a:ext cx="1531607" cy="765803"/>
              </a:xfrm>
              <a:prstGeom prst="rect">
                <a:avLst/>
              </a:pr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58" name="Rectangle 157"/>
              <p:cNvSpPr/>
              <p:nvPr/>
            </p:nvSpPr>
            <p:spPr>
              <a:xfrm>
                <a:off x="2590941" y="3575882"/>
                <a:ext cx="574649" cy="267141"/>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59" name="Rectangle 158"/>
              <p:cNvSpPr/>
              <p:nvPr/>
            </p:nvSpPr>
            <p:spPr>
              <a:xfrm>
                <a:off x="2590941" y="3958190"/>
                <a:ext cx="574649" cy="230335"/>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60" name="Rectangle 159"/>
              <p:cNvSpPr/>
              <p:nvPr/>
            </p:nvSpPr>
            <p:spPr>
              <a:xfrm>
                <a:off x="1776457" y="3575882"/>
                <a:ext cx="727810" cy="612643"/>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61" name="Round Diagonal Corner Rectangle 160"/>
              <p:cNvSpPr/>
              <p:nvPr/>
            </p:nvSpPr>
            <p:spPr>
              <a:xfrm>
                <a:off x="1512601" y="4494847"/>
                <a:ext cx="2042142" cy="1148112"/>
              </a:xfrm>
              <a:prstGeom prst="round2DiagRect">
                <a:avLst>
                  <a:gd name="adj1" fmla="val 0"/>
                  <a:gd name="adj2" fmla="val 0"/>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62" name="Rectangle 161"/>
              <p:cNvSpPr/>
              <p:nvPr/>
            </p:nvSpPr>
            <p:spPr>
              <a:xfrm>
                <a:off x="1709969" y="4723994"/>
                <a:ext cx="1531607" cy="765803"/>
              </a:xfrm>
              <a:prstGeom prst="rect">
                <a:avLst/>
              </a:prstGeom>
              <a:solidFill>
                <a:schemeClr val="tx1">
                  <a:lumMod val="25000"/>
                  <a:lumOff val="7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63" name="Rectangle 162"/>
              <p:cNvSpPr/>
              <p:nvPr/>
            </p:nvSpPr>
            <p:spPr>
              <a:xfrm>
                <a:off x="2590941" y="4801168"/>
                <a:ext cx="574649" cy="267141"/>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sp>
            <p:nvSpPr>
              <p:cNvPr id="164" name="Rectangle 163"/>
              <p:cNvSpPr/>
              <p:nvPr/>
            </p:nvSpPr>
            <p:spPr>
              <a:xfrm>
                <a:off x="2590941" y="5183476"/>
                <a:ext cx="574649" cy="230335"/>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grpSp>
        <p:sp>
          <p:nvSpPr>
            <p:cNvPr id="149" name="Rectangle 148"/>
            <p:cNvSpPr/>
            <p:nvPr/>
          </p:nvSpPr>
          <p:spPr>
            <a:xfrm>
              <a:off x="1776457" y="4801168"/>
              <a:ext cx="727810" cy="613830"/>
            </a:xfrm>
            <a:prstGeom prst="rect">
              <a:avLst/>
            </a:prstGeom>
            <a:solidFill>
              <a:schemeClr val="tx1">
                <a:lumMod val="75000"/>
                <a:lumOff val="25000"/>
              </a:schemeClr>
            </a:solidFill>
            <a:ln w="25400" cap="flat" cmpd="sng" algn="ctr">
              <a:noFill/>
              <a:prstDash val="solid"/>
            </a:ln>
            <a:effectLst/>
          </p:spPr>
          <p:txBody>
            <a:bodyPr lIns="130028" tIns="65014" rIns="130028" bIns="65014"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Times New Roman" pitchFamily="18" charset="0"/>
                <a:buNone/>
                <a:tabLst/>
                <a:defRPr/>
              </a:pPr>
              <a:endParaRPr kumimoji="0" lang="nl-NL" sz="2800" b="0" i="0" u="none" strike="noStrike" kern="0" cap="none" spc="0" normalizeH="0" baseline="0" noProof="0">
                <a:ln>
                  <a:noFill/>
                </a:ln>
                <a:solidFill>
                  <a:srgbClr val="FFFFFF"/>
                </a:solidFill>
                <a:effectLst/>
                <a:uLnTx/>
                <a:uFillTx/>
                <a:latin typeface="Roboto Light" pitchFamily="2" charset="0"/>
                <a:ea typeface="Roboto Light" pitchFamily="2" charset="0"/>
              </a:endParaRPr>
            </a:p>
          </p:txBody>
        </p:sp>
      </p:grpSp>
    </p:spTree>
    <p:extLst>
      <p:ext uri="{BB962C8B-B14F-4D97-AF65-F5344CB8AC3E}">
        <p14:creationId xmlns="" xmlns:p14="http://schemas.microsoft.com/office/powerpoint/2010/main" val="246452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par>
                                <p:cTn id="13" presetID="10" presetClass="entr" presetSubtype="0" fill="hold" nodeType="withEffect">
                                  <p:stCondLst>
                                    <p:cond delay="0"/>
                                  </p:stCondLst>
                                  <p:childTnLst>
                                    <p:set>
                                      <p:cBhvr>
                                        <p:cTn id="14" dur="1" fill="hold">
                                          <p:stCondLst>
                                            <p:cond delay="0"/>
                                          </p:stCondLst>
                                        </p:cTn>
                                        <p:tgtEl>
                                          <p:spTgt spid="147"/>
                                        </p:tgtEl>
                                        <p:attrNameLst>
                                          <p:attrName>style.visibility</p:attrName>
                                        </p:attrNameLst>
                                      </p:cBhvr>
                                      <p:to>
                                        <p:strVal val="visible"/>
                                      </p:to>
                                    </p:set>
                                    <p:animEffect transition="in" filter="fade">
                                      <p:cBhvr>
                                        <p:cTn id="15" dur="500"/>
                                        <p:tgtEl>
                                          <p:spTgt spid="1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par>
                                <p:cTn id="29" presetID="10" presetClass="entr" presetSubtype="0" fill="hold" nodeType="with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fade">
                                      <p:cBhvr>
                                        <p:cTn id="36" dur="500"/>
                                        <p:tgtEl>
                                          <p:spTgt spid="1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0"/>
                                        </p:tgtEl>
                                        <p:attrNameLst>
                                          <p:attrName>style.visibility</p:attrName>
                                        </p:attrNameLst>
                                      </p:cBhvr>
                                      <p:to>
                                        <p:strVal val="visible"/>
                                      </p:to>
                                    </p:set>
                                    <p:animEffect transition="in" filter="fade">
                                      <p:cBhvr>
                                        <p:cTn id="44" dur="500"/>
                                        <p:tgtEl>
                                          <p:spTgt spid="1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fade">
                                      <p:cBhvr>
                                        <p:cTn id="47" dur="500"/>
                                        <p:tgtEl>
                                          <p:spTgt spid="1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500"/>
                                        <p:tgtEl>
                                          <p:spTgt spid="124"/>
                                        </p:tgtEl>
                                      </p:cBhvr>
                                    </p:animEffect>
                                  </p:childTnLst>
                                </p:cTn>
                              </p:par>
                              <p:par>
                                <p:cTn id="53" presetID="10" presetClass="entr" presetSubtype="0" fill="hold" nodeType="withEffect">
                                  <p:stCondLst>
                                    <p:cond delay="0"/>
                                  </p:stCondLst>
                                  <p:childTnLst>
                                    <p:set>
                                      <p:cBhvr>
                                        <p:cTn id="54" dur="1" fill="hold">
                                          <p:stCondLst>
                                            <p:cond delay="0"/>
                                          </p:stCondLst>
                                        </p:cTn>
                                        <p:tgtEl>
                                          <p:spTgt spid="121"/>
                                        </p:tgtEl>
                                        <p:attrNameLst>
                                          <p:attrName>style.visibility</p:attrName>
                                        </p:attrNameLst>
                                      </p:cBhvr>
                                      <p:to>
                                        <p:strVal val="visible"/>
                                      </p:to>
                                    </p:set>
                                    <p:animEffect transition="in" filter="fade">
                                      <p:cBhvr>
                                        <p:cTn id="55" dur="500"/>
                                        <p:tgtEl>
                                          <p:spTgt spid="1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11" grpId="0" animBg="1"/>
      <p:bldP spid="112" grpId="0" animBg="1"/>
      <p:bldP spid="113" grpId="0" animBg="1"/>
      <p:bldP spid="114" grpId="0" animBg="1"/>
      <p:bldP spid="1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23</a:t>
            </a:fld>
            <a:endParaRPr lang="en-US" dirty="0"/>
          </a:p>
        </p:txBody>
      </p:sp>
      <p:sp>
        <p:nvSpPr>
          <p:cNvPr id="3" name="Text Placeholder 2"/>
          <p:cNvSpPr>
            <a:spLocks noGrp="1"/>
          </p:cNvSpPr>
          <p:nvPr>
            <p:ph type="body" sz="quarter" idx="11"/>
          </p:nvPr>
        </p:nvSpPr>
        <p:spPr/>
        <p:txBody>
          <a:bodyPr/>
          <a:lstStyle/>
          <a:p>
            <a:r>
              <a:rPr lang="en-US" dirty="0" smtClean="0"/>
              <a:t>Item Security (Authorization)</a:t>
            </a:r>
            <a:endParaRPr lang="en-US" dirty="0"/>
          </a:p>
        </p:txBody>
      </p:sp>
      <p:sp>
        <p:nvSpPr>
          <p:cNvPr id="4" name="Text Placeholder 3"/>
          <p:cNvSpPr>
            <a:spLocks noGrp="1"/>
          </p:cNvSpPr>
          <p:nvPr>
            <p:ph type="body" sz="quarter" idx="12"/>
          </p:nvPr>
        </p:nvSpPr>
        <p:spPr/>
        <p:txBody>
          <a:bodyPr/>
          <a:lstStyle/>
          <a:p>
            <a:r>
              <a:rPr lang="en-US" dirty="0"/>
              <a:t>Advanced Security</a:t>
            </a:r>
          </a:p>
          <a:p>
            <a:endParaRPr lang="en-US" dirty="0"/>
          </a:p>
        </p:txBody>
      </p:sp>
    </p:spTree>
    <p:extLst>
      <p:ext uri="{BB962C8B-B14F-4D97-AF65-F5344CB8AC3E}">
        <p14:creationId xmlns="" xmlns:p14="http://schemas.microsoft.com/office/powerpoint/2010/main" val="207170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Item Security</a:t>
            </a:r>
            <a:endParaRPr lang="en-US" dirty="0"/>
          </a:p>
        </p:txBody>
      </p:sp>
      <p:sp>
        <p:nvSpPr>
          <p:cNvPr id="3" name="Content Placeholder 2"/>
          <p:cNvSpPr>
            <a:spLocks noGrp="1"/>
          </p:cNvSpPr>
          <p:nvPr>
            <p:ph sz="quarter" idx="14"/>
          </p:nvPr>
        </p:nvSpPr>
        <p:spPr/>
        <p:txBody>
          <a:bodyPr/>
          <a:lstStyle/>
          <a:p>
            <a:r>
              <a:rPr lang="en-US" dirty="0"/>
              <a:t>Items can be secured. The following are regarded as items:</a:t>
            </a:r>
          </a:p>
          <a:p>
            <a:pPr lvl="1"/>
            <a:r>
              <a:rPr lang="en-US" dirty="0"/>
              <a:t>Portals</a:t>
            </a:r>
          </a:p>
          <a:p>
            <a:pPr lvl="1"/>
            <a:r>
              <a:rPr lang="en-US" dirty="0"/>
              <a:t>Pages</a:t>
            </a:r>
          </a:p>
          <a:p>
            <a:pPr lvl="1"/>
            <a:r>
              <a:rPr lang="en-US" dirty="0"/>
              <a:t>Containers</a:t>
            </a:r>
          </a:p>
          <a:p>
            <a:pPr lvl="1"/>
            <a:r>
              <a:rPr lang="en-US" dirty="0"/>
              <a:t>Widgets</a:t>
            </a:r>
          </a:p>
          <a:p>
            <a:pPr lvl="1"/>
            <a:r>
              <a:rPr lang="en-US" dirty="0" smtClean="0"/>
              <a:t>Links</a:t>
            </a:r>
          </a:p>
          <a:p>
            <a:pPr lvl="1"/>
            <a:r>
              <a:rPr lang="en-US" dirty="0" smtClean="0"/>
              <a:t>Templates</a:t>
            </a:r>
            <a:endParaRPr lang="en-US" dirty="0"/>
          </a:p>
          <a:p>
            <a:r>
              <a:rPr lang="en-US" dirty="0"/>
              <a:t>Security inheritance</a:t>
            </a:r>
          </a:p>
          <a:p>
            <a:pPr lvl="1"/>
            <a:r>
              <a:rPr lang="en-US" dirty="0"/>
              <a:t>Items inherit the security of their parent item</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24</a:t>
            </a:fld>
            <a:endParaRPr lang="en-US" dirty="0"/>
          </a:p>
        </p:txBody>
      </p:sp>
    </p:spTree>
    <p:extLst>
      <p:ext uri="{BB962C8B-B14F-4D97-AF65-F5344CB8AC3E}">
        <p14:creationId xmlns="" xmlns:p14="http://schemas.microsoft.com/office/powerpoint/2010/main" val="1777840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Setting Item Security</a:t>
            </a:r>
            <a:endParaRPr lang="en-US" dirty="0"/>
          </a:p>
        </p:txBody>
      </p:sp>
      <p:sp>
        <p:nvSpPr>
          <p:cNvPr id="3" name="Content Placeholder 2"/>
          <p:cNvSpPr>
            <a:spLocks noGrp="1"/>
          </p:cNvSpPr>
          <p:nvPr>
            <p:ph sz="quarter" idx="14"/>
          </p:nvPr>
        </p:nvSpPr>
        <p:spPr/>
        <p:txBody>
          <a:bodyPr/>
          <a:lstStyle/>
          <a:p>
            <a:r>
              <a:rPr lang="it-IT" dirty="0"/>
              <a:t>Via </a:t>
            </a:r>
            <a:r>
              <a:rPr lang="it-IT" dirty="0" smtClean="0"/>
              <a:t>CXP </a:t>
            </a:r>
            <a:r>
              <a:rPr lang="it-IT" dirty="0"/>
              <a:t>M</a:t>
            </a:r>
            <a:r>
              <a:rPr lang="it-IT" dirty="0" smtClean="0"/>
              <a:t>anager</a:t>
            </a:r>
            <a:endParaRPr lang="it-IT" dirty="0"/>
          </a:p>
          <a:p>
            <a:r>
              <a:rPr lang="it-IT" dirty="0"/>
              <a:t>Via REST API</a:t>
            </a:r>
          </a:p>
          <a:p>
            <a:r>
              <a:rPr lang="it-IT" dirty="0"/>
              <a:t>Via JAVA  API</a:t>
            </a:r>
          </a:p>
          <a:p>
            <a:r>
              <a:rPr lang="it-IT" dirty="0"/>
              <a:t>Via XML import scripts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25</a:t>
            </a:fld>
            <a:endParaRPr lang="en-US" dirty="0"/>
          </a:p>
        </p:txBody>
      </p:sp>
    </p:spTree>
    <p:extLst>
      <p:ext uri="{BB962C8B-B14F-4D97-AF65-F5344CB8AC3E}">
        <p14:creationId xmlns="" xmlns:p14="http://schemas.microsoft.com/office/powerpoint/2010/main" val="38863542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Securing Items  Via CXP Manager</a:t>
            </a:r>
            <a:endParaRPr lang="en-US" dirty="0"/>
          </a:p>
        </p:txBody>
      </p:sp>
      <p:sp>
        <p:nvSpPr>
          <p:cNvPr id="3" name="Content Placeholder 2"/>
          <p:cNvSpPr>
            <a:spLocks noGrp="1"/>
          </p:cNvSpPr>
          <p:nvPr>
            <p:ph sz="quarter" idx="14"/>
          </p:nvPr>
        </p:nvSpPr>
        <p:spPr/>
        <p:txBody>
          <a:bodyPr/>
          <a:lstStyle/>
          <a:p>
            <a:r>
              <a:rPr lang="en-US" dirty="0" smtClean="0"/>
              <a:t>Permissions tab for each portal item</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26</a:t>
            </a:fld>
            <a:endParaRPr lang="en-US" dirty="0"/>
          </a:p>
        </p:txBody>
      </p:sp>
      <p:pic>
        <p:nvPicPr>
          <p:cNvPr id="5" name="Picture 2"/>
          <p:cNvPicPr>
            <a:picLocks noChangeAspect="1" noChangeArrowheads="1"/>
          </p:cNvPicPr>
          <p:nvPr/>
        </p:nvPicPr>
        <p:blipFill>
          <a:blip r:embed="rId2"/>
          <a:srcRect/>
          <a:stretch>
            <a:fillRect/>
          </a:stretch>
        </p:blipFill>
        <p:spPr bwMode="auto">
          <a:xfrm>
            <a:off x="1403648" y="1869529"/>
            <a:ext cx="6451278" cy="4639221"/>
          </a:xfrm>
          <a:prstGeom prst="rect">
            <a:avLst/>
          </a:prstGeom>
          <a:noFill/>
          <a:ln>
            <a:noFill/>
          </a:ln>
          <a:effectLst>
            <a:outerShdw blurRad="63500" dist="17961" dir="2700000" algn="ctr" rotWithShape="0">
              <a:srgbClr val="006E99">
                <a:alpha val="74997"/>
              </a:srgbClr>
            </a:outerShdw>
          </a:effectLst>
          <a:extLst/>
        </p:spPr>
      </p:pic>
    </p:spTree>
    <p:extLst>
      <p:ext uri="{BB962C8B-B14F-4D97-AF65-F5344CB8AC3E}">
        <p14:creationId xmlns="" xmlns:p14="http://schemas.microsoft.com/office/powerpoint/2010/main" val="3476667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Securing Items Via Rest API 1/2 </a:t>
            </a:r>
            <a:endParaRPr lang="en-US" dirty="0"/>
          </a:p>
        </p:txBody>
      </p:sp>
      <p:sp>
        <p:nvSpPr>
          <p:cNvPr id="3" name="Content Placeholder 2"/>
          <p:cNvSpPr>
            <a:spLocks noGrp="1"/>
          </p:cNvSpPr>
          <p:nvPr>
            <p:ph sz="quarter" idx="14"/>
          </p:nvPr>
        </p:nvSpPr>
        <p:spPr/>
        <p:txBody>
          <a:bodyPr/>
          <a:lstStyle/>
          <a:p>
            <a:r>
              <a:rPr lang="en-US" dirty="0"/>
              <a:t>For most of the portal items, you can set the access permissions through REST API using appropriate URLs:</a:t>
            </a:r>
          </a:p>
          <a:p>
            <a:pPr lvl="1"/>
            <a:r>
              <a:rPr lang="en-US" sz="1600" dirty="0">
                <a:latin typeface="Courier New" panose="02070309020205020404" pitchFamily="49" charset="0"/>
                <a:cs typeface="Courier New" panose="02070309020205020404" pitchFamily="49" charset="0"/>
              </a:rPr>
              <a:t>/portals/[</a:t>
            </a:r>
            <a:r>
              <a:rPr lang="en-US" sz="1600" dirty="0" err="1">
                <a:latin typeface="Courier New" panose="02070309020205020404" pitchFamily="49" charset="0"/>
                <a:cs typeface="Courier New" panose="02070309020205020404" pitchFamily="49" charset="0"/>
              </a:rPr>
              <a:t>portal_name</a:t>
            </a:r>
            <a:r>
              <a:rPr lang="en-US" sz="1600"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rights</a:t>
            </a:r>
          </a:p>
          <a:p>
            <a:pPr lvl="1"/>
            <a:r>
              <a:rPr lang="en-US" sz="1600" dirty="0">
                <a:latin typeface="Courier New" panose="02070309020205020404" pitchFamily="49" charset="0"/>
                <a:cs typeface="Courier New" panose="02070309020205020404" pitchFamily="49" charset="0"/>
              </a:rPr>
              <a:t>/portals/[</a:t>
            </a:r>
            <a:r>
              <a:rPr lang="en-US" sz="1600" dirty="0" err="1">
                <a:latin typeface="Courier New" panose="02070309020205020404" pitchFamily="49" charset="0"/>
                <a:cs typeface="Courier New" panose="02070309020205020404" pitchFamily="49" charset="0"/>
              </a:rPr>
              <a:t>portal_name</a:t>
            </a:r>
            <a:r>
              <a:rPr lang="en-US" sz="1600" dirty="0">
                <a:latin typeface="Courier New" panose="02070309020205020404" pitchFamily="49" charset="0"/>
                <a:cs typeface="Courier New" panose="02070309020205020404" pitchFamily="49" charset="0"/>
              </a:rPr>
              <a:t>]/pages/[</a:t>
            </a:r>
            <a:r>
              <a:rPr lang="en-US" sz="1600" dirty="0" err="1">
                <a:latin typeface="Courier New" panose="02070309020205020404" pitchFamily="49" charset="0"/>
                <a:cs typeface="Courier New" panose="02070309020205020404" pitchFamily="49" charset="0"/>
              </a:rPr>
              <a:t>page_name</a:t>
            </a:r>
            <a:r>
              <a:rPr lang="en-US" sz="1600"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rights</a:t>
            </a:r>
          </a:p>
          <a:p>
            <a:pPr lvl="1"/>
            <a:r>
              <a:rPr lang="en-US" sz="1600" dirty="0">
                <a:latin typeface="Courier New" panose="02070309020205020404" pitchFamily="49" charset="0"/>
                <a:cs typeface="Courier New" panose="02070309020205020404" pitchFamily="49" charset="0"/>
              </a:rPr>
              <a:t>/portals/[</a:t>
            </a:r>
            <a:r>
              <a:rPr lang="en-US" sz="1600" dirty="0" err="1">
                <a:latin typeface="Courier New" panose="02070309020205020404" pitchFamily="49" charset="0"/>
                <a:cs typeface="Courier New" panose="02070309020205020404" pitchFamily="49" charset="0"/>
              </a:rPr>
              <a:t>portal_name</a:t>
            </a:r>
            <a:r>
              <a:rPr lang="en-US" sz="1600" dirty="0">
                <a:latin typeface="Courier New" panose="02070309020205020404" pitchFamily="49" charset="0"/>
                <a:cs typeface="Courier New" panose="02070309020205020404" pitchFamily="49" charset="0"/>
              </a:rPr>
              <a:t>]/containers/[</a:t>
            </a:r>
            <a:r>
              <a:rPr lang="en-US" sz="1600" dirty="0" err="1">
                <a:latin typeface="Courier New" panose="02070309020205020404" pitchFamily="49" charset="0"/>
                <a:cs typeface="Courier New" panose="02070309020205020404" pitchFamily="49" charset="0"/>
              </a:rPr>
              <a:t>container_name</a:t>
            </a:r>
            <a:r>
              <a:rPr lang="en-US" sz="1600"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rights</a:t>
            </a:r>
          </a:p>
          <a:p>
            <a:pPr lvl="1"/>
            <a:r>
              <a:rPr lang="en-US" sz="1600" dirty="0">
                <a:latin typeface="Courier New" panose="02070309020205020404" pitchFamily="49" charset="0"/>
                <a:cs typeface="Courier New" panose="02070309020205020404" pitchFamily="49" charset="0"/>
              </a:rPr>
              <a:t>/portals/[</a:t>
            </a:r>
            <a:r>
              <a:rPr lang="en-US" sz="1600" dirty="0" err="1">
                <a:latin typeface="Courier New" panose="02070309020205020404" pitchFamily="49" charset="0"/>
                <a:cs typeface="Courier New" panose="02070309020205020404" pitchFamily="49" charset="0"/>
              </a:rPr>
              <a:t>portal_name</a:t>
            </a:r>
            <a:r>
              <a:rPr lang="en-US" sz="1600" dirty="0">
                <a:latin typeface="Courier New" panose="02070309020205020404" pitchFamily="49" charset="0"/>
                <a:cs typeface="Courier New" panose="02070309020205020404" pitchFamily="49" charset="0"/>
              </a:rPr>
              <a:t>]/widgets/[</a:t>
            </a:r>
            <a:r>
              <a:rPr lang="en-US" sz="1600" dirty="0" err="1">
                <a:latin typeface="Courier New" panose="02070309020205020404" pitchFamily="49" charset="0"/>
                <a:cs typeface="Courier New" panose="02070309020205020404" pitchFamily="49" charset="0"/>
              </a:rPr>
              <a:t>widget_name</a:t>
            </a:r>
            <a:r>
              <a:rPr lang="en-US" sz="1600"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rights</a:t>
            </a:r>
          </a:p>
          <a:p>
            <a:pPr lvl="1"/>
            <a:r>
              <a:rPr lang="en-US" sz="1600" dirty="0">
                <a:latin typeface="Courier New" panose="02070309020205020404" pitchFamily="49" charset="0"/>
                <a:cs typeface="Courier New" panose="02070309020205020404" pitchFamily="49" charset="0"/>
              </a:rPr>
              <a:t>/portals/[</a:t>
            </a:r>
            <a:r>
              <a:rPr lang="en-US" sz="1600" dirty="0" err="1">
                <a:latin typeface="Courier New" panose="02070309020205020404" pitchFamily="49" charset="0"/>
                <a:cs typeface="Courier New" panose="02070309020205020404" pitchFamily="49" charset="0"/>
              </a:rPr>
              <a:t>portal_name</a:t>
            </a:r>
            <a:r>
              <a:rPr lang="en-US" sz="1600" dirty="0">
                <a:latin typeface="Courier New" panose="02070309020205020404" pitchFamily="49" charset="0"/>
                <a:cs typeface="Courier New" panose="02070309020205020404" pitchFamily="49" charset="0"/>
              </a:rPr>
              <a:t>]/links/[</a:t>
            </a:r>
            <a:r>
              <a:rPr lang="en-US" sz="1600" dirty="0" err="1">
                <a:latin typeface="Courier New" panose="02070309020205020404" pitchFamily="49" charset="0"/>
                <a:cs typeface="Courier New" panose="02070309020205020404" pitchFamily="49" charset="0"/>
              </a:rPr>
              <a:t>link_name</a:t>
            </a:r>
            <a:r>
              <a:rPr lang="en-US" sz="1600"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rights</a:t>
            </a:r>
          </a:p>
          <a:p>
            <a:pPr lvl="1"/>
            <a:r>
              <a:rPr lang="en-US" sz="1600" dirty="0">
                <a:latin typeface="Courier New" panose="02070309020205020404" pitchFamily="49" charset="0"/>
                <a:cs typeface="Courier New" panose="02070309020205020404" pitchFamily="49" charset="0"/>
              </a:rPr>
              <a:t>/templates/[</a:t>
            </a:r>
            <a:r>
              <a:rPr lang="en-US" sz="1600" dirty="0" err="1">
                <a:latin typeface="Courier New" panose="02070309020205020404" pitchFamily="49" charset="0"/>
                <a:cs typeface="Courier New" panose="02070309020205020404" pitchFamily="49" charset="0"/>
              </a:rPr>
              <a:t>template_name</a:t>
            </a:r>
            <a:r>
              <a:rPr lang="en-US" sz="1600" dirty="0">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rights</a:t>
            </a:r>
          </a:p>
          <a:p>
            <a:pPr lvl="1"/>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27</a:t>
            </a:fld>
            <a:endParaRPr lang="en-US" dirty="0"/>
          </a:p>
        </p:txBody>
      </p:sp>
    </p:spTree>
    <p:extLst>
      <p:ext uri="{BB962C8B-B14F-4D97-AF65-F5344CB8AC3E}">
        <p14:creationId xmlns="" xmlns:p14="http://schemas.microsoft.com/office/powerpoint/2010/main" val="30464691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Securing Items Via REST API 2/2</a:t>
            </a:r>
            <a:endParaRPr lang="en-US" dirty="0"/>
          </a:p>
        </p:txBody>
      </p:sp>
      <p:sp>
        <p:nvSpPr>
          <p:cNvPr id="3" name="Content Placeholder 2"/>
          <p:cNvSpPr>
            <a:spLocks noGrp="1"/>
          </p:cNvSpPr>
          <p:nvPr>
            <p:ph sz="quarter" idx="14"/>
          </p:nvPr>
        </p:nvSpPr>
        <p:spPr/>
        <p:txBody>
          <a:bodyPr/>
          <a:lstStyle/>
          <a:p>
            <a:r>
              <a:rPr lang="en-US" dirty="0" smtClean="0"/>
              <a:t>XML format for defining rights:</a:t>
            </a:r>
          </a:p>
          <a:p>
            <a:endParaRPr lang="en-US" dirty="0"/>
          </a:p>
          <a:p>
            <a:endParaRPr lang="en-US" dirty="0" smtClean="0"/>
          </a:p>
          <a:p>
            <a:pPr marL="0" indent="0">
              <a:buNone/>
            </a:pPr>
            <a:endParaRPr lang="en-US" dirty="0" smtClean="0"/>
          </a:p>
          <a:p>
            <a:pPr>
              <a:spcBef>
                <a:spcPct val="0"/>
              </a:spcBef>
              <a:buSzPct val="100000"/>
              <a:buNone/>
            </a:pPr>
            <a:r>
              <a:rPr lang="en-US" altLang="nl-NL" sz="1800" dirty="0">
                <a:solidFill>
                  <a:srgbClr val="000000"/>
                </a:solidFill>
                <a:latin typeface="Courier New" panose="02070309020205020404" pitchFamily="49" charset="0"/>
                <a:cs typeface="Courier New" panose="02070309020205020404" pitchFamily="49" charset="0"/>
              </a:rPr>
              <a:t>&lt;rights&gt;</a:t>
            </a:r>
          </a:p>
          <a:p>
            <a:pPr>
              <a:spcBef>
                <a:spcPct val="0"/>
              </a:spcBef>
              <a:buSzPct val="100000"/>
              <a:buNone/>
            </a:pPr>
            <a:r>
              <a:rPr lang="en-US" altLang="nl-NL" sz="1800" dirty="0">
                <a:solidFill>
                  <a:srgbClr val="000000"/>
                </a:solidFill>
                <a:latin typeface="Courier New" panose="02070309020205020404" pitchFamily="49" charset="0"/>
                <a:cs typeface="Courier New" panose="02070309020205020404" pitchFamily="49" charset="0"/>
              </a:rPr>
              <a:t>    &lt;</a:t>
            </a:r>
            <a:r>
              <a:rPr lang="en-US" altLang="nl-NL" sz="1800" dirty="0" err="1">
                <a:solidFill>
                  <a:srgbClr val="000000"/>
                </a:solidFill>
                <a:latin typeface="Courier New" panose="02070309020205020404" pitchFamily="49" charset="0"/>
                <a:cs typeface="Courier New" panose="02070309020205020404" pitchFamily="49" charset="0"/>
              </a:rPr>
              <a:t>itemRight</a:t>
            </a:r>
            <a:r>
              <a:rPr lang="en-US" altLang="nl-NL" sz="1800" dirty="0">
                <a:solidFill>
                  <a:srgbClr val="000000"/>
                </a:solidFill>
                <a:latin typeface="Courier New" panose="02070309020205020404" pitchFamily="49" charset="0"/>
                <a:cs typeface="Courier New" panose="02070309020205020404" pitchFamily="49" charset="0"/>
              </a:rPr>
              <a:t>&gt;</a:t>
            </a:r>
          </a:p>
          <a:p>
            <a:pPr>
              <a:spcBef>
                <a:spcPct val="0"/>
              </a:spcBef>
              <a:buSzPct val="100000"/>
              <a:buNone/>
            </a:pPr>
            <a:r>
              <a:rPr lang="en-US" altLang="nl-NL" sz="1800" dirty="0">
                <a:solidFill>
                  <a:srgbClr val="000000"/>
                </a:solidFill>
                <a:latin typeface="Courier New" panose="02070309020205020404" pitchFamily="49" charset="0"/>
                <a:cs typeface="Courier New" panose="02070309020205020404" pitchFamily="49" charset="0"/>
              </a:rPr>
              <a:t>    ...</a:t>
            </a:r>
          </a:p>
          <a:p>
            <a:pPr>
              <a:spcBef>
                <a:spcPct val="0"/>
              </a:spcBef>
              <a:buSzPct val="100000"/>
              <a:buNone/>
            </a:pPr>
            <a:r>
              <a:rPr lang="en-US" altLang="nl-NL" sz="1800" dirty="0">
                <a:solidFill>
                  <a:srgbClr val="000000"/>
                </a:solidFill>
                <a:latin typeface="Courier New" panose="02070309020205020404" pitchFamily="49" charset="0"/>
                <a:cs typeface="Courier New" panose="02070309020205020404" pitchFamily="49" charset="0"/>
              </a:rPr>
              <a:t>    &lt;/</a:t>
            </a:r>
            <a:r>
              <a:rPr lang="en-US" altLang="nl-NL" sz="1800" dirty="0" err="1">
                <a:solidFill>
                  <a:srgbClr val="000000"/>
                </a:solidFill>
                <a:latin typeface="Courier New" panose="02070309020205020404" pitchFamily="49" charset="0"/>
                <a:cs typeface="Courier New" panose="02070309020205020404" pitchFamily="49" charset="0"/>
              </a:rPr>
              <a:t>itemRight</a:t>
            </a:r>
            <a:r>
              <a:rPr lang="en-US" altLang="nl-NL" sz="1800" dirty="0">
                <a:solidFill>
                  <a:srgbClr val="000000"/>
                </a:solidFill>
                <a:latin typeface="Courier New" panose="02070309020205020404" pitchFamily="49" charset="0"/>
                <a:cs typeface="Courier New" panose="02070309020205020404" pitchFamily="49" charset="0"/>
              </a:rPr>
              <a:t>&gt;</a:t>
            </a:r>
          </a:p>
          <a:p>
            <a:pPr>
              <a:spcBef>
                <a:spcPct val="0"/>
              </a:spcBef>
              <a:buSzPct val="100000"/>
              <a:buNone/>
            </a:pPr>
            <a:r>
              <a:rPr lang="en-US" altLang="nl-NL" sz="1800" dirty="0">
                <a:solidFill>
                  <a:srgbClr val="000000"/>
                </a:solidFill>
                <a:latin typeface="Courier New" panose="02070309020205020404" pitchFamily="49" charset="0"/>
                <a:cs typeface="Courier New" panose="02070309020205020404" pitchFamily="49" charset="0"/>
              </a:rPr>
              <a:t>    &lt;</a:t>
            </a:r>
            <a:r>
              <a:rPr lang="en-US" altLang="nl-NL" sz="1800" dirty="0" err="1">
                <a:solidFill>
                  <a:srgbClr val="000000"/>
                </a:solidFill>
                <a:latin typeface="Courier New" panose="02070309020205020404" pitchFamily="49" charset="0"/>
                <a:cs typeface="Courier New" panose="02070309020205020404" pitchFamily="49" charset="0"/>
              </a:rPr>
              <a:t>propertyRight</a:t>
            </a:r>
            <a:r>
              <a:rPr lang="en-US" altLang="nl-NL" sz="1800" dirty="0">
                <a:solidFill>
                  <a:srgbClr val="000000"/>
                </a:solidFill>
                <a:latin typeface="Courier New" panose="02070309020205020404" pitchFamily="49" charset="0"/>
                <a:cs typeface="Courier New" panose="02070309020205020404" pitchFamily="49" charset="0"/>
              </a:rPr>
              <a:t>&gt;</a:t>
            </a:r>
          </a:p>
          <a:p>
            <a:pPr>
              <a:spcBef>
                <a:spcPct val="0"/>
              </a:spcBef>
              <a:buSzPct val="100000"/>
              <a:buNone/>
            </a:pPr>
            <a:r>
              <a:rPr lang="en-US" altLang="nl-NL" sz="1800" dirty="0">
                <a:solidFill>
                  <a:srgbClr val="000000"/>
                </a:solidFill>
                <a:latin typeface="Courier New" panose="02070309020205020404" pitchFamily="49" charset="0"/>
                <a:cs typeface="Courier New" panose="02070309020205020404" pitchFamily="49" charset="0"/>
              </a:rPr>
              <a:t>    ...</a:t>
            </a:r>
          </a:p>
          <a:p>
            <a:pPr>
              <a:spcBef>
                <a:spcPct val="0"/>
              </a:spcBef>
              <a:buSzPct val="100000"/>
              <a:buNone/>
            </a:pPr>
            <a:r>
              <a:rPr lang="en-US" altLang="nl-NL" sz="1800" dirty="0">
                <a:solidFill>
                  <a:srgbClr val="000000"/>
                </a:solidFill>
                <a:latin typeface="Courier New" panose="02070309020205020404" pitchFamily="49" charset="0"/>
                <a:cs typeface="Courier New" panose="02070309020205020404" pitchFamily="49" charset="0"/>
              </a:rPr>
              <a:t>    &lt;/</a:t>
            </a:r>
            <a:r>
              <a:rPr lang="en-US" altLang="nl-NL" sz="1800" dirty="0" err="1">
                <a:solidFill>
                  <a:srgbClr val="000000"/>
                </a:solidFill>
                <a:latin typeface="Courier New" panose="02070309020205020404" pitchFamily="49" charset="0"/>
                <a:cs typeface="Courier New" panose="02070309020205020404" pitchFamily="49" charset="0"/>
              </a:rPr>
              <a:t>propertyRight</a:t>
            </a:r>
            <a:r>
              <a:rPr lang="en-US" altLang="nl-NL" sz="1800" dirty="0">
                <a:solidFill>
                  <a:srgbClr val="000000"/>
                </a:solidFill>
                <a:latin typeface="Courier New" panose="02070309020205020404" pitchFamily="49" charset="0"/>
                <a:cs typeface="Courier New" panose="02070309020205020404" pitchFamily="49" charset="0"/>
              </a:rPr>
              <a:t>&gt;</a:t>
            </a:r>
          </a:p>
          <a:p>
            <a:pPr>
              <a:spcBef>
                <a:spcPct val="0"/>
              </a:spcBef>
              <a:buSzPct val="100000"/>
              <a:buNone/>
            </a:pPr>
            <a:r>
              <a:rPr lang="en-US" altLang="nl-NL" sz="1800" dirty="0">
                <a:solidFill>
                  <a:srgbClr val="000000"/>
                </a:solidFill>
                <a:latin typeface="Courier New" panose="02070309020205020404" pitchFamily="49" charset="0"/>
                <a:cs typeface="Courier New" panose="02070309020205020404" pitchFamily="49" charset="0"/>
              </a:rPr>
              <a:t>&lt;/rights&gt;</a:t>
            </a:r>
          </a:p>
          <a:p>
            <a:pPr marL="0" indent="0">
              <a:buNone/>
            </a:pP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28</a:t>
            </a:fld>
            <a:endParaRPr lang="en-US" dirty="0"/>
          </a:p>
        </p:txBody>
      </p:sp>
      <p:sp>
        <p:nvSpPr>
          <p:cNvPr id="5" name="Rounded Rectangular Callout 4"/>
          <p:cNvSpPr>
            <a:spLocks noChangeArrowheads="1"/>
          </p:cNvSpPr>
          <p:nvPr/>
        </p:nvSpPr>
        <p:spPr bwMode="auto">
          <a:xfrm>
            <a:off x="3580159" y="2420888"/>
            <a:ext cx="5376466" cy="1183811"/>
          </a:xfrm>
          <a:prstGeom prst="wedgeRoundRectCallout">
            <a:avLst>
              <a:gd name="adj1" fmla="val -70516"/>
              <a:gd name="adj2" fmla="val 44296"/>
              <a:gd name="adj3" fmla="val 16667"/>
            </a:avLst>
          </a:prstGeom>
          <a:solidFill>
            <a:srgbClr val="267F00"/>
          </a:solidFill>
          <a:ln>
            <a:noFill/>
          </a:ln>
          <a:extLst/>
        </p:spPr>
        <p:txBody>
          <a:bodyPr anchor="ctr" anchorCtr="0"/>
          <a:lstStyle/>
          <a:p>
            <a:pPr algn="l"/>
            <a:r>
              <a:rPr lang="en-US" altLang="nl-NL" sz="1600" dirty="0">
                <a:solidFill>
                  <a:schemeClr val="bg1"/>
                </a:solidFill>
                <a:latin typeface="Consolas" pitchFamily="49" charset="0"/>
                <a:cs typeface="Consolas" pitchFamily="49" charset="0"/>
              </a:rPr>
              <a:t>&lt;</a:t>
            </a:r>
            <a:r>
              <a:rPr lang="en-US" altLang="nl-NL" sz="1600" dirty="0" err="1">
                <a:solidFill>
                  <a:schemeClr val="bg1"/>
                </a:solidFill>
                <a:latin typeface="Consolas" pitchFamily="49" charset="0"/>
                <a:cs typeface="Consolas" pitchFamily="49" charset="0"/>
              </a:rPr>
              <a:t>itemRight</a:t>
            </a:r>
            <a:r>
              <a:rPr lang="en-US" altLang="nl-NL" sz="1600" dirty="0">
                <a:solidFill>
                  <a:schemeClr val="bg1"/>
                </a:solidFill>
                <a:latin typeface="Consolas" pitchFamily="49" charset="0"/>
                <a:cs typeface="Consolas" pitchFamily="49" charset="0"/>
              </a:rPr>
              <a:t> name="</a:t>
            </a:r>
            <a:r>
              <a:rPr lang="en-US" altLang="nl-NL" sz="1600" b="1" dirty="0">
                <a:solidFill>
                  <a:schemeClr val="bg1"/>
                </a:solidFill>
                <a:latin typeface="Consolas" pitchFamily="49" charset="0"/>
                <a:cs typeface="Consolas" pitchFamily="49" charset="0"/>
              </a:rPr>
              <a:t>index</a:t>
            </a:r>
            <a:r>
              <a:rPr lang="en-US" altLang="nl-NL" sz="1600" dirty="0">
                <a:solidFill>
                  <a:schemeClr val="bg1"/>
                </a:solidFill>
                <a:latin typeface="Consolas" pitchFamily="49" charset="0"/>
                <a:cs typeface="Consolas" pitchFamily="49" charset="0"/>
              </a:rPr>
              <a:t>" inherited="</a:t>
            </a:r>
            <a:r>
              <a:rPr lang="en-US" altLang="nl-NL" sz="1600" b="1" dirty="0">
                <a:solidFill>
                  <a:schemeClr val="bg1"/>
                </a:solidFill>
                <a:latin typeface="Consolas" pitchFamily="49" charset="0"/>
                <a:cs typeface="Consolas" pitchFamily="49" charset="0"/>
              </a:rPr>
              <a:t>false</a:t>
            </a:r>
            <a:r>
              <a:rPr lang="en-US" altLang="nl-NL" sz="1600" dirty="0">
                <a:solidFill>
                  <a:schemeClr val="bg1"/>
                </a:solidFill>
                <a:latin typeface="Consolas" pitchFamily="49" charset="0"/>
                <a:cs typeface="Consolas" pitchFamily="49" charset="0"/>
              </a:rPr>
              <a:t>"&gt; 	&lt;</a:t>
            </a:r>
            <a:r>
              <a:rPr lang="en-US" altLang="nl-NL" sz="1600" dirty="0" err="1">
                <a:solidFill>
                  <a:schemeClr val="bg1"/>
                </a:solidFill>
                <a:latin typeface="Consolas" pitchFamily="49" charset="0"/>
                <a:cs typeface="Consolas" pitchFamily="49" charset="0"/>
              </a:rPr>
              <a:t>securityProfile</a:t>
            </a:r>
            <a:r>
              <a:rPr lang="en-US" altLang="nl-NL" sz="1600" dirty="0">
                <a:solidFill>
                  <a:schemeClr val="bg1"/>
                </a:solidFill>
                <a:latin typeface="Consolas" pitchFamily="49" charset="0"/>
                <a:cs typeface="Consolas" pitchFamily="49" charset="0"/>
              </a:rPr>
              <a:t>&gt;</a:t>
            </a:r>
            <a:r>
              <a:rPr lang="en-US" altLang="nl-NL" sz="1600" b="1" dirty="0">
                <a:solidFill>
                  <a:schemeClr val="bg1"/>
                </a:solidFill>
                <a:latin typeface="Consolas" pitchFamily="49" charset="0"/>
                <a:cs typeface="Consolas" pitchFamily="49" charset="0"/>
              </a:rPr>
              <a:t>ADMIN</a:t>
            </a:r>
            <a:r>
              <a:rPr lang="en-US" altLang="nl-NL" sz="1600" dirty="0">
                <a:solidFill>
                  <a:schemeClr val="bg1"/>
                </a:solidFill>
                <a:latin typeface="Consolas" pitchFamily="49" charset="0"/>
                <a:cs typeface="Consolas" pitchFamily="49" charset="0"/>
              </a:rPr>
              <a:t>&lt;/</a:t>
            </a:r>
            <a:r>
              <a:rPr lang="en-US" altLang="nl-NL" sz="1600" dirty="0" err="1">
                <a:solidFill>
                  <a:schemeClr val="bg1"/>
                </a:solidFill>
                <a:latin typeface="Consolas" pitchFamily="49" charset="0"/>
                <a:cs typeface="Consolas" pitchFamily="49" charset="0"/>
              </a:rPr>
              <a:t>securityProfile</a:t>
            </a:r>
            <a:r>
              <a:rPr lang="en-US" altLang="nl-NL" sz="1600" dirty="0">
                <a:solidFill>
                  <a:schemeClr val="bg1"/>
                </a:solidFill>
                <a:latin typeface="Consolas" pitchFamily="49" charset="0"/>
                <a:cs typeface="Consolas" pitchFamily="49" charset="0"/>
              </a:rPr>
              <a:t>&gt; </a:t>
            </a:r>
          </a:p>
          <a:p>
            <a:pPr algn="l"/>
            <a:r>
              <a:rPr lang="en-US" altLang="nl-NL" sz="1600" dirty="0">
                <a:solidFill>
                  <a:schemeClr val="bg1"/>
                </a:solidFill>
                <a:latin typeface="Consolas" pitchFamily="49" charset="0"/>
                <a:cs typeface="Consolas" pitchFamily="49" charset="0"/>
              </a:rPr>
              <a:t>	&lt;</a:t>
            </a:r>
            <a:r>
              <a:rPr lang="en-US" altLang="nl-NL" sz="1600" dirty="0" err="1">
                <a:solidFill>
                  <a:schemeClr val="bg1"/>
                </a:solidFill>
                <a:latin typeface="Consolas" pitchFamily="49" charset="0"/>
                <a:cs typeface="Consolas" pitchFamily="49" charset="0"/>
              </a:rPr>
              <a:t>sid</a:t>
            </a:r>
            <a:r>
              <a:rPr lang="en-US" altLang="nl-NL" sz="1600" dirty="0">
                <a:solidFill>
                  <a:schemeClr val="bg1"/>
                </a:solidFill>
                <a:latin typeface="Consolas" pitchFamily="49" charset="0"/>
                <a:cs typeface="Consolas" pitchFamily="49" charset="0"/>
              </a:rPr>
              <a:t>&gt;</a:t>
            </a:r>
            <a:r>
              <a:rPr lang="en-US" altLang="nl-NL" sz="1600" b="1" dirty="0" err="1">
                <a:solidFill>
                  <a:schemeClr val="bg1"/>
                </a:solidFill>
                <a:latin typeface="Consolas" pitchFamily="49" charset="0"/>
                <a:cs typeface="Consolas" pitchFamily="49" charset="0"/>
              </a:rPr>
              <a:t>group_admin</a:t>
            </a:r>
            <a:r>
              <a:rPr lang="en-US" altLang="nl-NL" sz="1600" dirty="0">
                <a:solidFill>
                  <a:schemeClr val="bg1"/>
                </a:solidFill>
                <a:latin typeface="Consolas" pitchFamily="49" charset="0"/>
                <a:cs typeface="Consolas" pitchFamily="49" charset="0"/>
              </a:rPr>
              <a:t>&lt;/</a:t>
            </a:r>
            <a:r>
              <a:rPr lang="en-US" altLang="nl-NL" sz="1600" dirty="0" err="1">
                <a:solidFill>
                  <a:schemeClr val="bg1"/>
                </a:solidFill>
                <a:latin typeface="Consolas" pitchFamily="49" charset="0"/>
                <a:cs typeface="Consolas" pitchFamily="49" charset="0"/>
              </a:rPr>
              <a:t>sid</a:t>
            </a:r>
            <a:r>
              <a:rPr lang="en-US" altLang="nl-NL" sz="1600" dirty="0">
                <a:solidFill>
                  <a:schemeClr val="bg1"/>
                </a:solidFill>
                <a:latin typeface="Consolas" pitchFamily="49" charset="0"/>
                <a:cs typeface="Consolas" pitchFamily="49" charset="0"/>
              </a:rPr>
              <a:t>&gt; </a:t>
            </a:r>
          </a:p>
          <a:p>
            <a:pPr algn="l"/>
            <a:r>
              <a:rPr lang="en-US" altLang="nl-NL" sz="1600" dirty="0">
                <a:solidFill>
                  <a:schemeClr val="bg1"/>
                </a:solidFill>
                <a:latin typeface="Consolas" pitchFamily="49" charset="0"/>
                <a:cs typeface="Consolas" pitchFamily="49" charset="0"/>
              </a:rPr>
              <a:t>&lt;/</a:t>
            </a:r>
            <a:r>
              <a:rPr lang="en-US" altLang="nl-NL" sz="1600" dirty="0" err="1">
                <a:solidFill>
                  <a:schemeClr val="bg1"/>
                </a:solidFill>
                <a:latin typeface="Consolas" pitchFamily="49" charset="0"/>
                <a:cs typeface="Consolas" pitchFamily="49" charset="0"/>
              </a:rPr>
              <a:t>itemRight</a:t>
            </a:r>
            <a:r>
              <a:rPr lang="en-US" altLang="nl-NL" sz="1600" dirty="0" smtClean="0">
                <a:solidFill>
                  <a:schemeClr val="bg1"/>
                </a:solidFill>
                <a:latin typeface="Consolas" pitchFamily="49" charset="0"/>
                <a:cs typeface="Consolas" pitchFamily="49" charset="0"/>
              </a:rPr>
              <a:t>&gt;</a:t>
            </a:r>
            <a:endParaRPr lang="en-US" altLang="nl-NL" sz="1600" dirty="0">
              <a:solidFill>
                <a:schemeClr val="bg1"/>
              </a:solidFill>
              <a:latin typeface="Consolas" pitchFamily="49" charset="0"/>
              <a:cs typeface="Consolas" pitchFamily="49" charset="0"/>
            </a:endParaRPr>
          </a:p>
        </p:txBody>
      </p:sp>
      <p:sp>
        <p:nvSpPr>
          <p:cNvPr id="6" name="Rounded Rectangular Callout 5"/>
          <p:cNvSpPr>
            <a:spLocks noChangeArrowheads="1"/>
          </p:cNvSpPr>
          <p:nvPr/>
        </p:nvSpPr>
        <p:spPr bwMode="auto">
          <a:xfrm>
            <a:off x="3098452" y="5310069"/>
            <a:ext cx="5721947" cy="1160960"/>
          </a:xfrm>
          <a:prstGeom prst="wedgeRoundRectCallout">
            <a:avLst>
              <a:gd name="adj1" fmla="val -51854"/>
              <a:gd name="adj2" fmla="val -132002"/>
              <a:gd name="adj3" fmla="val 16667"/>
            </a:avLst>
          </a:prstGeom>
          <a:solidFill>
            <a:srgbClr val="267F00"/>
          </a:solidFill>
          <a:ln>
            <a:noFill/>
          </a:ln>
          <a:extLst/>
        </p:spPr>
        <p:txBody>
          <a:bodyPr anchor="ctr" anchorCtr="0"/>
          <a:lstStyle/>
          <a:p>
            <a:pPr algn="l"/>
            <a:r>
              <a:rPr lang="en-US" altLang="nl-NL" sz="1600" dirty="0">
                <a:solidFill>
                  <a:schemeClr val="bg1"/>
                </a:solidFill>
                <a:latin typeface="Consolas" pitchFamily="49" charset="0"/>
                <a:cs typeface="Consolas" pitchFamily="49" charset="0"/>
              </a:rPr>
              <a:t>&lt;</a:t>
            </a:r>
            <a:r>
              <a:rPr lang="en-US" altLang="nl-NL" sz="1600" dirty="0" err="1">
                <a:solidFill>
                  <a:schemeClr val="bg1"/>
                </a:solidFill>
                <a:latin typeface="Consolas" pitchFamily="49" charset="0"/>
                <a:cs typeface="Consolas" pitchFamily="49" charset="0"/>
              </a:rPr>
              <a:t>propertyRight</a:t>
            </a:r>
            <a:r>
              <a:rPr lang="en-US" altLang="nl-NL" sz="1600" dirty="0">
                <a:solidFill>
                  <a:schemeClr val="bg1"/>
                </a:solidFill>
                <a:latin typeface="Consolas" pitchFamily="49" charset="0"/>
                <a:cs typeface="Consolas" pitchFamily="49" charset="0"/>
              </a:rPr>
              <a:t> name="</a:t>
            </a:r>
            <a:r>
              <a:rPr lang="en-US" altLang="nl-NL" sz="1600" b="1" dirty="0">
                <a:solidFill>
                  <a:schemeClr val="bg1"/>
                </a:solidFill>
                <a:latin typeface="Consolas" pitchFamily="49" charset="0"/>
                <a:cs typeface="Consolas" pitchFamily="49" charset="0"/>
              </a:rPr>
              <a:t>index</a:t>
            </a:r>
            <a:r>
              <a:rPr lang="en-US" altLang="nl-NL" sz="1600" dirty="0">
                <a:solidFill>
                  <a:schemeClr val="bg1"/>
                </a:solidFill>
                <a:latin typeface="Consolas" pitchFamily="49" charset="0"/>
                <a:cs typeface="Consolas" pitchFamily="49" charset="0"/>
              </a:rPr>
              <a:t>" inherited="</a:t>
            </a:r>
            <a:r>
              <a:rPr lang="en-US" altLang="nl-NL" sz="1600" b="1" dirty="0">
                <a:solidFill>
                  <a:schemeClr val="bg1"/>
                </a:solidFill>
                <a:latin typeface="Consolas" pitchFamily="49" charset="0"/>
                <a:cs typeface="Consolas" pitchFamily="49" charset="0"/>
              </a:rPr>
              <a:t>false</a:t>
            </a:r>
            <a:r>
              <a:rPr lang="en-US" altLang="nl-NL" sz="1600" dirty="0">
                <a:solidFill>
                  <a:schemeClr val="bg1"/>
                </a:solidFill>
                <a:latin typeface="Consolas" pitchFamily="49" charset="0"/>
                <a:cs typeface="Consolas" pitchFamily="49" charset="0"/>
              </a:rPr>
              <a:t>"&gt;</a:t>
            </a:r>
          </a:p>
          <a:p>
            <a:pPr algn="l"/>
            <a:r>
              <a:rPr lang="en-US" altLang="nl-NL" sz="1600" dirty="0">
                <a:solidFill>
                  <a:schemeClr val="bg1"/>
                </a:solidFill>
                <a:latin typeface="Consolas" pitchFamily="49" charset="0"/>
                <a:cs typeface="Consolas" pitchFamily="49" charset="0"/>
              </a:rPr>
              <a:t>	&lt;</a:t>
            </a:r>
            <a:r>
              <a:rPr lang="en-US" altLang="nl-NL" sz="1600" dirty="0" err="1">
                <a:solidFill>
                  <a:schemeClr val="bg1"/>
                </a:solidFill>
                <a:latin typeface="Consolas" pitchFamily="49" charset="0"/>
                <a:cs typeface="Consolas" pitchFamily="49" charset="0"/>
              </a:rPr>
              <a:t>securityProfile</a:t>
            </a:r>
            <a:r>
              <a:rPr lang="en-US" altLang="nl-NL" sz="1600" dirty="0">
                <a:solidFill>
                  <a:schemeClr val="bg1"/>
                </a:solidFill>
                <a:latin typeface="Consolas" pitchFamily="49" charset="0"/>
                <a:cs typeface="Consolas" pitchFamily="49" charset="0"/>
              </a:rPr>
              <a:t>&gt;</a:t>
            </a:r>
            <a:r>
              <a:rPr lang="en-US" altLang="nl-NL" sz="1600" b="1" dirty="0">
                <a:solidFill>
                  <a:schemeClr val="bg1"/>
                </a:solidFill>
                <a:latin typeface="Consolas" pitchFamily="49" charset="0"/>
                <a:cs typeface="Consolas" pitchFamily="49" charset="0"/>
              </a:rPr>
              <a:t>ADMIN</a:t>
            </a:r>
            <a:r>
              <a:rPr lang="en-US" altLang="nl-NL" sz="1600" dirty="0">
                <a:solidFill>
                  <a:schemeClr val="bg1"/>
                </a:solidFill>
                <a:latin typeface="Consolas" pitchFamily="49" charset="0"/>
                <a:cs typeface="Consolas" pitchFamily="49" charset="0"/>
              </a:rPr>
              <a:t>&lt;/</a:t>
            </a:r>
            <a:r>
              <a:rPr lang="en-US" altLang="nl-NL" sz="1600" dirty="0" err="1">
                <a:solidFill>
                  <a:schemeClr val="bg1"/>
                </a:solidFill>
                <a:latin typeface="Consolas" pitchFamily="49" charset="0"/>
                <a:cs typeface="Consolas" pitchFamily="49" charset="0"/>
              </a:rPr>
              <a:t>securityProfile</a:t>
            </a:r>
            <a:r>
              <a:rPr lang="en-US" altLang="nl-NL" sz="1600" dirty="0">
                <a:solidFill>
                  <a:schemeClr val="bg1"/>
                </a:solidFill>
                <a:latin typeface="Consolas" pitchFamily="49" charset="0"/>
                <a:cs typeface="Consolas" pitchFamily="49" charset="0"/>
              </a:rPr>
              <a:t>&gt;</a:t>
            </a:r>
          </a:p>
          <a:p>
            <a:pPr algn="l"/>
            <a:r>
              <a:rPr lang="en-US" altLang="nl-NL" sz="1600" dirty="0">
                <a:solidFill>
                  <a:schemeClr val="bg1"/>
                </a:solidFill>
                <a:latin typeface="Consolas" pitchFamily="49" charset="0"/>
                <a:cs typeface="Consolas" pitchFamily="49" charset="0"/>
              </a:rPr>
              <a:t>	&lt;</a:t>
            </a:r>
            <a:r>
              <a:rPr lang="en-US" altLang="nl-NL" sz="1600" dirty="0" err="1">
                <a:solidFill>
                  <a:schemeClr val="bg1"/>
                </a:solidFill>
                <a:latin typeface="Consolas" pitchFamily="49" charset="0"/>
                <a:cs typeface="Consolas" pitchFamily="49" charset="0"/>
              </a:rPr>
              <a:t>sid</a:t>
            </a:r>
            <a:r>
              <a:rPr lang="en-US" altLang="nl-NL" sz="1600" dirty="0">
                <a:solidFill>
                  <a:schemeClr val="bg1"/>
                </a:solidFill>
                <a:latin typeface="Consolas" pitchFamily="49" charset="0"/>
                <a:cs typeface="Consolas" pitchFamily="49" charset="0"/>
              </a:rPr>
              <a:t>&gt;</a:t>
            </a:r>
            <a:r>
              <a:rPr lang="en-US" altLang="nl-NL" sz="1600" b="1" dirty="0" err="1">
                <a:solidFill>
                  <a:schemeClr val="bg1"/>
                </a:solidFill>
                <a:latin typeface="Consolas" pitchFamily="49" charset="0"/>
                <a:cs typeface="Consolas" pitchFamily="49" charset="0"/>
              </a:rPr>
              <a:t>group_admin</a:t>
            </a:r>
            <a:r>
              <a:rPr lang="en-US" altLang="nl-NL" sz="1600" dirty="0">
                <a:solidFill>
                  <a:schemeClr val="bg1"/>
                </a:solidFill>
                <a:latin typeface="Consolas" pitchFamily="49" charset="0"/>
                <a:cs typeface="Consolas" pitchFamily="49" charset="0"/>
              </a:rPr>
              <a:t>&lt;/</a:t>
            </a:r>
            <a:r>
              <a:rPr lang="en-US" altLang="nl-NL" sz="1600" dirty="0" err="1">
                <a:solidFill>
                  <a:schemeClr val="bg1"/>
                </a:solidFill>
                <a:latin typeface="Consolas" pitchFamily="49" charset="0"/>
                <a:cs typeface="Consolas" pitchFamily="49" charset="0"/>
              </a:rPr>
              <a:t>sid</a:t>
            </a:r>
            <a:r>
              <a:rPr lang="en-US" altLang="nl-NL" sz="1600" dirty="0">
                <a:solidFill>
                  <a:schemeClr val="bg1"/>
                </a:solidFill>
                <a:latin typeface="Consolas" pitchFamily="49" charset="0"/>
                <a:cs typeface="Consolas" pitchFamily="49" charset="0"/>
              </a:rPr>
              <a:t>&gt;</a:t>
            </a:r>
          </a:p>
          <a:p>
            <a:pPr algn="l"/>
            <a:r>
              <a:rPr lang="en-US" altLang="nl-NL" sz="1600" dirty="0">
                <a:solidFill>
                  <a:schemeClr val="bg1"/>
                </a:solidFill>
                <a:latin typeface="Consolas" pitchFamily="49" charset="0"/>
                <a:cs typeface="Consolas" pitchFamily="49" charset="0"/>
              </a:rPr>
              <a:t>&lt;/</a:t>
            </a:r>
            <a:r>
              <a:rPr lang="en-US" altLang="nl-NL" sz="1600" dirty="0" err="1">
                <a:solidFill>
                  <a:schemeClr val="bg1"/>
                </a:solidFill>
                <a:latin typeface="Consolas" pitchFamily="49" charset="0"/>
                <a:cs typeface="Consolas" pitchFamily="49" charset="0"/>
              </a:rPr>
              <a:t>propertyRight</a:t>
            </a:r>
            <a:r>
              <a:rPr lang="en-US" altLang="nl-NL" sz="1600" dirty="0" smtClean="0">
                <a:solidFill>
                  <a:schemeClr val="bg1"/>
                </a:solidFill>
                <a:latin typeface="Consolas" pitchFamily="49" charset="0"/>
                <a:cs typeface="Consolas" pitchFamily="49" charset="0"/>
              </a:rPr>
              <a:t>&gt;</a:t>
            </a:r>
            <a:endParaRPr lang="en-US" altLang="nl-NL" sz="1600" dirty="0">
              <a:solidFill>
                <a:schemeClr val="bg1"/>
              </a:solidFill>
              <a:latin typeface="Consolas" pitchFamily="49" charset="0"/>
              <a:cs typeface="Consolas" pitchFamily="49" charset="0"/>
            </a:endParaRPr>
          </a:p>
        </p:txBody>
      </p:sp>
    </p:spTree>
    <p:extLst>
      <p:ext uri="{BB962C8B-B14F-4D97-AF65-F5344CB8AC3E}">
        <p14:creationId xmlns="" xmlns:p14="http://schemas.microsoft.com/office/powerpoint/2010/main" val="279868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Securing Items Via Java API</a:t>
            </a:r>
            <a:endParaRPr lang="en-US" dirty="0"/>
          </a:p>
        </p:txBody>
      </p:sp>
      <p:sp>
        <p:nvSpPr>
          <p:cNvPr id="3" name="Content Placeholder 2"/>
          <p:cNvSpPr>
            <a:spLocks noGrp="1"/>
          </p:cNvSpPr>
          <p:nvPr>
            <p:ph sz="quarter" idx="14"/>
          </p:nvPr>
        </p:nvSpPr>
        <p:spPr/>
        <p:txBody>
          <a:bodyPr/>
          <a:lstStyle/>
          <a:p>
            <a:r>
              <a:rPr lang="en-US" dirty="0"/>
              <a:t>In Java, you get managed items rights through the </a:t>
            </a:r>
            <a:r>
              <a:rPr lang="en-US" dirty="0" err="1">
                <a:latin typeface="Courier New" panose="02070309020205020404" pitchFamily="49" charset="0"/>
                <a:cs typeface="Courier New" panose="02070309020205020404" pitchFamily="49" charset="0"/>
              </a:rPr>
              <a:t>ItemBusinessService</a:t>
            </a:r>
            <a:r>
              <a:rPr lang="en-US" dirty="0">
                <a:latin typeface="Courier New" panose="02070309020205020404" pitchFamily="49" charset="0"/>
                <a:cs typeface="Courier New" panose="02070309020205020404" pitchFamily="49" charset="0"/>
              </a:rPr>
              <a:t>&lt;T extends Item&gt; </a:t>
            </a:r>
            <a:r>
              <a:rPr lang="en-US" dirty="0"/>
              <a:t>interface:</a:t>
            </a:r>
          </a:p>
          <a:p>
            <a:pPr lvl="1"/>
            <a:r>
              <a:rPr lang="en-US" sz="1800" dirty="0">
                <a:latin typeface="Courier New" panose="02070309020205020404" pitchFamily="49" charset="0"/>
                <a:cs typeface="Courier New" panose="02070309020205020404" pitchFamily="49" charset="0"/>
              </a:rPr>
              <a:t>List&lt;Right&lt;? extends Sid&gt;&gt;</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getRightsForItem</a:t>
            </a:r>
            <a:r>
              <a:rPr lang="en-US" sz="1800" dirty="0">
                <a:latin typeface="Courier New" panose="02070309020205020404" pitchFamily="49" charset="0"/>
                <a:cs typeface="Courier New" panose="02070309020205020404" pitchFamily="49" charset="0"/>
              </a:rPr>
              <a:t>(String </a:t>
            </a:r>
            <a:r>
              <a:rPr lang="en-US" sz="1800" dirty="0" err="1">
                <a:latin typeface="Courier New" panose="02070309020205020404" pitchFamily="49" charset="0"/>
                <a:cs typeface="Courier New" panose="02070309020205020404" pitchFamily="49" charset="0"/>
              </a:rPr>
              <a:t>portalName</a:t>
            </a:r>
            <a:r>
              <a:rPr lang="en-US" sz="1800" dirty="0">
                <a:latin typeface="Courier New" panose="02070309020205020404" pitchFamily="49" charset="0"/>
                <a:cs typeface="Courier New" panose="02070309020205020404" pitchFamily="49" charset="0"/>
              </a:rPr>
              <a:t>, String </a:t>
            </a:r>
            <a:r>
              <a:rPr lang="en-US" sz="1800" dirty="0" err="1">
                <a:latin typeface="Courier New" panose="02070309020205020404" pitchFamily="49" charset="0"/>
                <a:cs typeface="Courier New" panose="02070309020205020404" pitchFamily="49" charset="0"/>
              </a:rPr>
              <a:t>itemName</a:t>
            </a: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p>
          <a:p>
            <a:pPr lvl="1"/>
            <a:r>
              <a:rPr lang="en-US" sz="1800" dirty="0">
                <a:latin typeface="Courier New" panose="02070309020205020404" pitchFamily="49" charset="0"/>
                <a:cs typeface="Courier New" panose="02070309020205020404" pitchFamily="49" charset="0"/>
              </a:rPr>
              <a:t>void</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updateRightsForItem</a:t>
            </a:r>
            <a:r>
              <a:rPr lang="en-US" sz="1800" dirty="0">
                <a:latin typeface="Courier New" panose="02070309020205020404" pitchFamily="49" charset="0"/>
                <a:cs typeface="Courier New" panose="02070309020205020404" pitchFamily="49" charset="0"/>
              </a:rPr>
              <a:t>(String </a:t>
            </a:r>
            <a:r>
              <a:rPr lang="en-US" sz="1800" dirty="0" err="1">
                <a:latin typeface="Courier New" panose="02070309020205020404" pitchFamily="49" charset="0"/>
                <a:cs typeface="Courier New" panose="02070309020205020404" pitchFamily="49" charset="0"/>
              </a:rPr>
              <a:t>portalName</a:t>
            </a:r>
            <a:r>
              <a:rPr lang="en-US" sz="1800" dirty="0">
                <a:latin typeface="Courier New" panose="02070309020205020404" pitchFamily="49" charset="0"/>
                <a:cs typeface="Courier New" panose="02070309020205020404" pitchFamily="49" charset="0"/>
              </a:rPr>
              <a:t>, String </a:t>
            </a:r>
            <a:r>
              <a:rPr lang="en-US" sz="1800" dirty="0" err="1">
                <a:latin typeface="Courier New" panose="02070309020205020404" pitchFamily="49" charset="0"/>
                <a:cs typeface="Courier New" panose="02070309020205020404" pitchFamily="49" charset="0"/>
              </a:rPr>
              <a:t>itemName</a:t>
            </a:r>
            <a:r>
              <a:rPr lang="en-US" sz="1800" dirty="0">
                <a:latin typeface="Courier New" panose="02070309020205020404" pitchFamily="49" charset="0"/>
                <a:cs typeface="Courier New" panose="02070309020205020404" pitchFamily="49" charset="0"/>
              </a:rPr>
              <a:t>,  </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List&lt;Right&lt;? extends Sid&gt;&gt; rights) </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29</a:t>
            </a:fld>
            <a:endParaRPr lang="en-US" dirty="0"/>
          </a:p>
        </p:txBody>
      </p:sp>
    </p:spTree>
    <p:extLst>
      <p:ext uri="{BB962C8B-B14F-4D97-AF65-F5344CB8AC3E}">
        <p14:creationId xmlns="" xmlns:p14="http://schemas.microsoft.com/office/powerpoint/2010/main" val="25658144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Objectives</a:t>
            </a:r>
            <a:endParaRPr lang="en-US" dirty="0"/>
          </a:p>
        </p:txBody>
      </p:sp>
      <p:sp>
        <p:nvSpPr>
          <p:cNvPr id="5" name="Text Placeholder 4"/>
          <p:cNvSpPr>
            <a:spLocks noGrp="1"/>
          </p:cNvSpPr>
          <p:nvPr>
            <p:ph type="body" sz="quarter" idx="14"/>
          </p:nvPr>
        </p:nvSpPr>
        <p:spPr/>
        <p:txBody>
          <a:bodyPr>
            <a:normAutofit/>
          </a:bodyPr>
          <a:lstStyle/>
          <a:p>
            <a:r>
              <a:rPr lang="en-US" dirty="0" smtClean="0"/>
              <a:t>Security Concepts</a:t>
            </a:r>
          </a:p>
          <a:p>
            <a:r>
              <a:rPr lang="en-US" dirty="0" smtClean="0"/>
              <a:t>Spring Security</a:t>
            </a:r>
          </a:p>
          <a:p>
            <a:r>
              <a:rPr lang="en-US" dirty="0" smtClean="0"/>
              <a:t>Portal Security</a:t>
            </a:r>
            <a:endParaRPr lang="en-US" dirty="0"/>
          </a:p>
          <a:p>
            <a:endParaRPr lang="en-US" dirty="0"/>
          </a:p>
        </p:txBody>
      </p:sp>
    </p:spTree>
    <p:extLst>
      <p:ext uri="{BB962C8B-B14F-4D97-AF65-F5344CB8AC3E}">
        <p14:creationId xmlns="" xmlns:p14="http://schemas.microsoft.com/office/powerpoint/2010/main" val="41201109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Securing Items Via XML Import Scripts</a:t>
            </a:r>
            <a:endParaRPr lang="en-US" dirty="0"/>
          </a:p>
        </p:txBody>
      </p:sp>
      <p:sp>
        <p:nvSpPr>
          <p:cNvPr id="3" name="Content Placeholder 2"/>
          <p:cNvSpPr>
            <a:spLocks noGrp="1"/>
          </p:cNvSpPr>
          <p:nvPr>
            <p:ph sz="quarter" idx="14"/>
          </p:nvPr>
        </p:nvSpPr>
        <p:spPr/>
        <p:txBody>
          <a:bodyPr/>
          <a:lstStyle/>
          <a:p>
            <a:r>
              <a:rPr lang="en-US" dirty="0"/>
              <a:t>In </a:t>
            </a:r>
            <a:r>
              <a:rPr lang="en-US" dirty="0">
                <a:latin typeface="Courier New" panose="02070309020205020404" pitchFamily="49" charset="0"/>
                <a:cs typeface="Courier New" panose="02070309020205020404" pitchFamily="49" charset="0"/>
              </a:rPr>
              <a:t>importPortal.xml</a:t>
            </a:r>
            <a:r>
              <a:rPr lang="en-US" dirty="0"/>
              <a:t> you can include XML definition of rights</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30</a:t>
            </a:fld>
            <a:endParaRPr lang="en-US" dirty="0"/>
          </a:p>
        </p:txBody>
      </p:sp>
      <p:sp>
        <p:nvSpPr>
          <p:cNvPr id="5" name="Text Box 3"/>
          <p:cNvSpPr txBox="1">
            <a:spLocks noChangeArrowheads="1"/>
          </p:cNvSpPr>
          <p:nvPr/>
        </p:nvSpPr>
        <p:spPr bwMode="auto">
          <a:xfrm>
            <a:off x="357653" y="1988841"/>
            <a:ext cx="8532347" cy="3024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50735" tIns="50735" rIns="50735" bIns="50735"/>
          <a:lstStyle>
            <a:lvl1pPr marL="342900" indent="-342900" algn="l" eaLnBrk="0" hangingPunct="0">
              <a:lnSpc>
                <a:spcPct val="80000"/>
              </a:lnSpc>
              <a:spcBef>
                <a:spcPts val="2400"/>
              </a:spcBef>
              <a:buClr>
                <a:srgbClr val="D90B00"/>
              </a:buClr>
              <a:buSzPct val="150000"/>
              <a:buFont typeface="Arial" pitchFamily="34" charset="0"/>
              <a:buChar char="•"/>
              <a:tabLst>
                <a:tab pos="373063" algn="l"/>
                <a:tab pos="820738" algn="l"/>
                <a:tab pos="1270000" algn="l"/>
                <a:tab pos="1719263" algn="l"/>
                <a:tab pos="2168525" algn="l"/>
                <a:tab pos="2617788" algn="l"/>
                <a:tab pos="3067050" algn="l"/>
                <a:tab pos="3516313" algn="l"/>
                <a:tab pos="3965575" algn="l"/>
                <a:tab pos="4406900" algn="l"/>
                <a:tab pos="4856163" algn="l"/>
                <a:tab pos="5305425" algn="l"/>
                <a:tab pos="5754688" algn="l"/>
                <a:tab pos="6203950" algn="l"/>
                <a:tab pos="6653213" algn="l"/>
                <a:tab pos="7102475" algn="l"/>
                <a:tab pos="7551738" algn="l"/>
                <a:tab pos="8008938" algn="l"/>
                <a:tab pos="8458200" algn="l"/>
                <a:tab pos="8907463" algn="l"/>
                <a:tab pos="9356725" algn="l"/>
                <a:tab pos="9410700" algn="l"/>
                <a:tab pos="10134600" algn="l"/>
                <a:tab pos="10858500" algn="l"/>
              </a:tabLst>
              <a:defRPr sz="2600">
                <a:solidFill>
                  <a:srgbClr val="2A261F"/>
                </a:solidFill>
                <a:latin typeface="Arial" pitchFamily="34" charset="0"/>
                <a:ea typeface="MS PGothic" pitchFamily="34" charset="-128"/>
                <a:sym typeface="Arial" pitchFamily="34" charset="0"/>
              </a:defRPr>
            </a:lvl1pPr>
            <a:lvl2pPr marL="323850" algn="l" eaLnBrk="0" hangingPunct="0">
              <a:lnSpc>
                <a:spcPct val="80000"/>
              </a:lnSpc>
              <a:spcBef>
                <a:spcPts val="2400"/>
              </a:spcBef>
              <a:buClr>
                <a:srgbClr val="D90B00"/>
              </a:buClr>
              <a:buSzPct val="150000"/>
              <a:buFont typeface="Arial" pitchFamily="34" charset="0"/>
              <a:buChar char="-"/>
              <a:tabLst>
                <a:tab pos="373063" algn="l"/>
                <a:tab pos="820738" algn="l"/>
                <a:tab pos="1270000" algn="l"/>
                <a:tab pos="1719263" algn="l"/>
                <a:tab pos="2168525" algn="l"/>
                <a:tab pos="2617788" algn="l"/>
                <a:tab pos="3067050" algn="l"/>
                <a:tab pos="3516313" algn="l"/>
                <a:tab pos="3965575" algn="l"/>
                <a:tab pos="4406900" algn="l"/>
                <a:tab pos="4856163" algn="l"/>
                <a:tab pos="5305425" algn="l"/>
                <a:tab pos="5754688" algn="l"/>
                <a:tab pos="6203950" algn="l"/>
                <a:tab pos="6653213" algn="l"/>
                <a:tab pos="7102475" algn="l"/>
                <a:tab pos="7551738" algn="l"/>
                <a:tab pos="8008938" algn="l"/>
                <a:tab pos="8458200" algn="l"/>
                <a:tab pos="8907463" algn="l"/>
                <a:tab pos="9356725" algn="l"/>
                <a:tab pos="9410700" algn="l"/>
                <a:tab pos="10134600" algn="l"/>
                <a:tab pos="10858500" algn="l"/>
              </a:tabLst>
              <a:defRPr sz="2600">
                <a:solidFill>
                  <a:srgbClr val="2A261F"/>
                </a:solidFill>
                <a:latin typeface="Arial" pitchFamily="34" charset="0"/>
                <a:ea typeface="MS PGothic" pitchFamily="34" charset="-128"/>
                <a:sym typeface="Arial" pitchFamily="34" charset="0"/>
              </a:defRPr>
            </a:lvl2pPr>
            <a:lvl3pPr marL="1092200" indent="-381000" algn="l" eaLnBrk="0" hangingPunct="0">
              <a:lnSpc>
                <a:spcPct val="80000"/>
              </a:lnSpc>
              <a:spcBef>
                <a:spcPts val="2400"/>
              </a:spcBef>
              <a:buClr>
                <a:srgbClr val="D90B00"/>
              </a:buClr>
              <a:buSzPct val="150000"/>
              <a:buFont typeface="Arial" pitchFamily="34" charset="0"/>
              <a:buChar char="•"/>
              <a:tabLst>
                <a:tab pos="373063" algn="l"/>
                <a:tab pos="820738" algn="l"/>
                <a:tab pos="1270000" algn="l"/>
                <a:tab pos="1719263" algn="l"/>
                <a:tab pos="2168525" algn="l"/>
                <a:tab pos="2617788" algn="l"/>
                <a:tab pos="3067050" algn="l"/>
                <a:tab pos="3516313" algn="l"/>
                <a:tab pos="3965575" algn="l"/>
                <a:tab pos="4406900" algn="l"/>
                <a:tab pos="4856163" algn="l"/>
                <a:tab pos="5305425" algn="l"/>
                <a:tab pos="5754688" algn="l"/>
                <a:tab pos="6203950" algn="l"/>
                <a:tab pos="6653213" algn="l"/>
                <a:tab pos="7102475" algn="l"/>
                <a:tab pos="7551738" algn="l"/>
                <a:tab pos="8008938" algn="l"/>
                <a:tab pos="8458200" algn="l"/>
                <a:tab pos="8907463" algn="l"/>
                <a:tab pos="9356725" algn="l"/>
                <a:tab pos="9410700" algn="l"/>
                <a:tab pos="10134600" algn="l"/>
                <a:tab pos="10858500" algn="l"/>
              </a:tabLst>
              <a:defRPr sz="2600">
                <a:solidFill>
                  <a:srgbClr val="2A261F"/>
                </a:solidFill>
                <a:latin typeface="Arial" pitchFamily="34" charset="0"/>
                <a:ea typeface="MS PGothic" pitchFamily="34" charset="-128"/>
                <a:sym typeface="Arial" pitchFamily="34" charset="0"/>
              </a:defRPr>
            </a:lvl3pPr>
            <a:lvl4pPr marL="1471613" indent="-379413" algn="l" eaLnBrk="0" hangingPunct="0">
              <a:lnSpc>
                <a:spcPct val="80000"/>
              </a:lnSpc>
              <a:spcBef>
                <a:spcPts val="2400"/>
              </a:spcBef>
              <a:buClr>
                <a:srgbClr val="D90B00"/>
              </a:buClr>
              <a:buSzPct val="150000"/>
              <a:buFont typeface="Arial" pitchFamily="34" charset="0"/>
              <a:buChar char="-"/>
              <a:tabLst>
                <a:tab pos="373063" algn="l"/>
                <a:tab pos="820738" algn="l"/>
                <a:tab pos="1270000" algn="l"/>
                <a:tab pos="1719263" algn="l"/>
                <a:tab pos="2168525" algn="l"/>
                <a:tab pos="2617788" algn="l"/>
                <a:tab pos="3067050" algn="l"/>
                <a:tab pos="3516313" algn="l"/>
                <a:tab pos="3965575" algn="l"/>
                <a:tab pos="4406900" algn="l"/>
                <a:tab pos="4856163" algn="l"/>
                <a:tab pos="5305425" algn="l"/>
                <a:tab pos="5754688" algn="l"/>
                <a:tab pos="6203950" algn="l"/>
                <a:tab pos="6653213" algn="l"/>
                <a:tab pos="7102475" algn="l"/>
                <a:tab pos="7551738" algn="l"/>
                <a:tab pos="8008938" algn="l"/>
                <a:tab pos="8458200" algn="l"/>
                <a:tab pos="8907463" algn="l"/>
                <a:tab pos="9356725" algn="l"/>
                <a:tab pos="9410700" algn="l"/>
                <a:tab pos="10134600" algn="l"/>
                <a:tab pos="10858500" algn="l"/>
              </a:tabLst>
              <a:defRPr sz="2600">
                <a:solidFill>
                  <a:srgbClr val="2A261F"/>
                </a:solidFill>
                <a:latin typeface="Arial" pitchFamily="34" charset="0"/>
                <a:ea typeface="MS PGothic" pitchFamily="34" charset="-128"/>
                <a:sym typeface="Arial" pitchFamily="34" charset="0"/>
              </a:defRPr>
            </a:lvl4pPr>
            <a:lvl5pPr marL="1854200" indent="-382588" algn="l" eaLnBrk="0" hangingPunct="0">
              <a:lnSpc>
                <a:spcPct val="80000"/>
              </a:lnSpc>
              <a:spcBef>
                <a:spcPts val="2400"/>
              </a:spcBef>
              <a:buClr>
                <a:srgbClr val="D90B00"/>
              </a:buClr>
              <a:buSzPct val="150000"/>
              <a:buFont typeface="Arial" pitchFamily="34" charset="0"/>
              <a:buChar char="•"/>
              <a:tabLst>
                <a:tab pos="373063" algn="l"/>
                <a:tab pos="820738" algn="l"/>
                <a:tab pos="1270000" algn="l"/>
                <a:tab pos="1719263" algn="l"/>
                <a:tab pos="2168525" algn="l"/>
                <a:tab pos="2617788" algn="l"/>
                <a:tab pos="3067050" algn="l"/>
                <a:tab pos="3516313" algn="l"/>
                <a:tab pos="3965575" algn="l"/>
                <a:tab pos="4406900" algn="l"/>
                <a:tab pos="4856163" algn="l"/>
                <a:tab pos="5305425" algn="l"/>
                <a:tab pos="5754688" algn="l"/>
                <a:tab pos="6203950" algn="l"/>
                <a:tab pos="6653213" algn="l"/>
                <a:tab pos="7102475" algn="l"/>
                <a:tab pos="7551738" algn="l"/>
                <a:tab pos="8008938" algn="l"/>
                <a:tab pos="8458200" algn="l"/>
                <a:tab pos="8907463" algn="l"/>
                <a:tab pos="9356725" algn="l"/>
                <a:tab pos="9410700" algn="l"/>
                <a:tab pos="10134600" algn="l"/>
                <a:tab pos="10858500" algn="l"/>
              </a:tabLst>
              <a:defRPr sz="2600">
                <a:solidFill>
                  <a:srgbClr val="2A261F"/>
                </a:solidFill>
                <a:latin typeface="Arial" pitchFamily="34" charset="0"/>
                <a:ea typeface="MS PGothic" pitchFamily="34" charset="-128"/>
                <a:sym typeface="Arial" pitchFamily="34" charset="0"/>
              </a:defRPr>
            </a:lvl5pPr>
            <a:lvl6pPr marL="2311400" indent="-382588" defTabSz="449263" eaLnBrk="0" fontAlgn="base" hangingPunct="0">
              <a:lnSpc>
                <a:spcPct val="80000"/>
              </a:lnSpc>
              <a:spcBef>
                <a:spcPts val="2400"/>
              </a:spcBef>
              <a:spcAft>
                <a:spcPct val="0"/>
              </a:spcAft>
              <a:buClr>
                <a:srgbClr val="D90B00"/>
              </a:buClr>
              <a:buSzPct val="150000"/>
              <a:buFont typeface="Arial" pitchFamily="34" charset="0"/>
              <a:buChar char="•"/>
              <a:tabLst>
                <a:tab pos="373063" algn="l"/>
                <a:tab pos="820738" algn="l"/>
                <a:tab pos="1270000" algn="l"/>
                <a:tab pos="1719263" algn="l"/>
                <a:tab pos="2168525" algn="l"/>
                <a:tab pos="2617788" algn="l"/>
                <a:tab pos="3067050" algn="l"/>
                <a:tab pos="3516313" algn="l"/>
                <a:tab pos="3965575" algn="l"/>
                <a:tab pos="4406900" algn="l"/>
                <a:tab pos="4856163" algn="l"/>
                <a:tab pos="5305425" algn="l"/>
                <a:tab pos="5754688" algn="l"/>
                <a:tab pos="6203950" algn="l"/>
                <a:tab pos="6653213" algn="l"/>
                <a:tab pos="7102475" algn="l"/>
                <a:tab pos="7551738" algn="l"/>
                <a:tab pos="8008938" algn="l"/>
                <a:tab pos="8458200" algn="l"/>
                <a:tab pos="8907463" algn="l"/>
                <a:tab pos="9356725" algn="l"/>
                <a:tab pos="9410700" algn="l"/>
                <a:tab pos="10134600" algn="l"/>
                <a:tab pos="10858500" algn="l"/>
              </a:tabLst>
              <a:defRPr sz="2600">
                <a:solidFill>
                  <a:srgbClr val="2A261F"/>
                </a:solidFill>
                <a:latin typeface="Arial" pitchFamily="34" charset="0"/>
                <a:ea typeface="MS PGothic" pitchFamily="34" charset="-128"/>
                <a:sym typeface="Arial" pitchFamily="34" charset="0"/>
              </a:defRPr>
            </a:lvl6pPr>
            <a:lvl7pPr marL="2768600" indent="-382588" defTabSz="449263" eaLnBrk="0" fontAlgn="base" hangingPunct="0">
              <a:lnSpc>
                <a:spcPct val="80000"/>
              </a:lnSpc>
              <a:spcBef>
                <a:spcPts val="2400"/>
              </a:spcBef>
              <a:spcAft>
                <a:spcPct val="0"/>
              </a:spcAft>
              <a:buClr>
                <a:srgbClr val="D90B00"/>
              </a:buClr>
              <a:buSzPct val="150000"/>
              <a:buFont typeface="Arial" pitchFamily="34" charset="0"/>
              <a:buChar char="•"/>
              <a:tabLst>
                <a:tab pos="373063" algn="l"/>
                <a:tab pos="820738" algn="l"/>
                <a:tab pos="1270000" algn="l"/>
                <a:tab pos="1719263" algn="l"/>
                <a:tab pos="2168525" algn="l"/>
                <a:tab pos="2617788" algn="l"/>
                <a:tab pos="3067050" algn="l"/>
                <a:tab pos="3516313" algn="l"/>
                <a:tab pos="3965575" algn="l"/>
                <a:tab pos="4406900" algn="l"/>
                <a:tab pos="4856163" algn="l"/>
                <a:tab pos="5305425" algn="l"/>
                <a:tab pos="5754688" algn="l"/>
                <a:tab pos="6203950" algn="l"/>
                <a:tab pos="6653213" algn="l"/>
                <a:tab pos="7102475" algn="l"/>
                <a:tab pos="7551738" algn="l"/>
                <a:tab pos="8008938" algn="l"/>
                <a:tab pos="8458200" algn="l"/>
                <a:tab pos="8907463" algn="l"/>
                <a:tab pos="9356725" algn="l"/>
                <a:tab pos="9410700" algn="l"/>
                <a:tab pos="10134600" algn="l"/>
                <a:tab pos="10858500" algn="l"/>
              </a:tabLst>
              <a:defRPr sz="2600">
                <a:solidFill>
                  <a:srgbClr val="2A261F"/>
                </a:solidFill>
                <a:latin typeface="Arial" pitchFamily="34" charset="0"/>
                <a:ea typeface="MS PGothic" pitchFamily="34" charset="-128"/>
                <a:sym typeface="Arial" pitchFamily="34" charset="0"/>
              </a:defRPr>
            </a:lvl7pPr>
            <a:lvl8pPr marL="3225800" indent="-382588" defTabSz="449263" eaLnBrk="0" fontAlgn="base" hangingPunct="0">
              <a:lnSpc>
                <a:spcPct val="80000"/>
              </a:lnSpc>
              <a:spcBef>
                <a:spcPts val="2400"/>
              </a:spcBef>
              <a:spcAft>
                <a:spcPct val="0"/>
              </a:spcAft>
              <a:buClr>
                <a:srgbClr val="D90B00"/>
              </a:buClr>
              <a:buSzPct val="150000"/>
              <a:buFont typeface="Arial" pitchFamily="34" charset="0"/>
              <a:buChar char="•"/>
              <a:tabLst>
                <a:tab pos="373063" algn="l"/>
                <a:tab pos="820738" algn="l"/>
                <a:tab pos="1270000" algn="l"/>
                <a:tab pos="1719263" algn="l"/>
                <a:tab pos="2168525" algn="l"/>
                <a:tab pos="2617788" algn="l"/>
                <a:tab pos="3067050" algn="l"/>
                <a:tab pos="3516313" algn="l"/>
                <a:tab pos="3965575" algn="l"/>
                <a:tab pos="4406900" algn="l"/>
                <a:tab pos="4856163" algn="l"/>
                <a:tab pos="5305425" algn="l"/>
                <a:tab pos="5754688" algn="l"/>
                <a:tab pos="6203950" algn="l"/>
                <a:tab pos="6653213" algn="l"/>
                <a:tab pos="7102475" algn="l"/>
                <a:tab pos="7551738" algn="l"/>
                <a:tab pos="8008938" algn="l"/>
                <a:tab pos="8458200" algn="l"/>
                <a:tab pos="8907463" algn="l"/>
                <a:tab pos="9356725" algn="l"/>
                <a:tab pos="9410700" algn="l"/>
                <a:tab pos="10134600" algn="l"/>
                <a:tab pos="10858500" algn="l"/>
              </a:tabLst>
              <a:defRPr sz="2600">
                <a:solidFill>
                  <a:srgbClr val="2A261F"/>
                </a:solidFill>
                <a:latin typeface="Arial" pitchFamily="34" charset="0"/>
                <a:ea typeface="MS PGothic" pitchFamily="34" charset="-128"/>
                <a:sym typeface="Arial" pitchFamily="34" charset="0"/>
              </a:defRPr>
            </a:lvl8pPr>
            <a:lvl9pPr marL="3683000" indent="-382588" defTabSz="449263" eaLnBrk="0" fontAlgn="base" hangingPunct="0">
              <a:lnSpc>
                <a:spcPct val="80000"/>
              </a:lnSpc>
              <a:spcBef>
                <a:spcPts val="2400"/>
              </a:spcBef>
              <a:spcAft>
                <a:spcPct val="0"/>
              </a:spcAft>
              <a:buClr>
                <a:srgbClr val="D90B00"/>
              </a:buClr>
              <a:buSzPct val="150000"/>
              <a:buFont typeface="Arial" pitchFamily="34" charset="0"/>
              <a:buChar char="•"/>
              <a:tabLst>
                <a:tab pos="373063" algn="l"/>
                <a:tab pos="820738" algn="l"/>
                <a:tab pos="1270000" algn="l"/>
                <a:tab pos="1719263" algn="l"/>
                <a:tab pos="2168525" algn="l"/>
                <a:tab pos="2617788" algn="l"/>
                <a:tab pos="3067050" algn="l"/>
                <a:tab pos="3516313" algn="l"/>
                <a:tab pos="3965575" algn="l"/>
                <a:tab pos="4406900" algn="l"/>
                <a:tab pos="4856163" algn="l"/>
                <a:tab pos="5305425" algn="l"/>
                <a:tab pos="5754688" algn="l"/>
                <a:tab pos="6203950" algn="l"/>
                <a:tab pos="6653213" algn="l"/>
                <a:tab pos="7102475" algn="l"/>
                <a:tab pos="7551738" algn="l"/>
                <a:tab pos="8008938" algn="l"/>
                <a:tab pos="8458200" algn="l"/>
                <a:tab pos="8907463" algn="l"/>
                <a:tab pos="9356725" algn="l"/>
                <a:tab pos="9410700" algn="l"/>
                <a:tab pos="10134600" algn="l"/>
                <a:tab pos="10858500" algn="l"/>
              </a:tabLst>
              <a:defRPr sz="2600">
                <a:solidFill>
                  <a:srgbClr val="2A261F"/>
                </a:solidFill>
                <a:latin typeface="Arial" pitchFamily="34" charset="0"/>
                <a:ea typeface="MS PGothic" pitchFamily="34" charset="-128"/>
                <a:sym typeface="Arial" pitchFamily="34" charset="0"/>
              </a:defRPr>
            </a:lvl9pPr>
          </a:lstStyle>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&lt;?xml version="1.0" encoding="UTF-8" standalone="yes" ?&gt;</a:t>
            </a:r>
          </a:p>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&lt;</a:t>
            </a:r>
            <a:r>
              <a:rPr lang="en-US" altLang="nl-NL" sz="1400" dirty="0" err="1">
                <a:solidFill>
                  <a:srgbClr val="000000"/>
                </a:solidFill>
                <a:latin typeface="Courier New" pitchFamily="49" charset="0"/>
                <a:cs typeface="Courier New" pitchFamily="49" charset="0"/>
              </a:rPr>
              <a:t>backbase</a:t>
            </a:r>
            <a:r>
              <a:rPr lang="en-US" altLang="nl-NL" sz="1400" dirty="0">
                <a:solidFill>
                  <a:srgbClr val="000000"/>
                </a:solidFill>
                <a:latin typeface="Courier New" pitchFamily="49" charset="0"/>
                <a:cs typeface="Courier New" pitchFamily="49" charset="0"/>
              </a:rPr>
              <a:t>-portal-import&gt;</a:t>
            </a:r>
          </a:p>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	&lt;portal-import&gt;</a:t>
            </a:r>
          </a:p>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   ...</a:t>
            </a:r>
          </a:p>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		&lt;</a:t>
            </a:r>
            <a:r>
              <a:rPr lang="en-US" altLang="nl-NL" sz="1400" b="1" u="sng" dirty="0">
                <a:solidFill>
                  <a:srgbClr val="000000"/>
                </a:solidFill>
                <a:latin typeface="Courier New" pitchFamily="49" charset="0"/>
                <a:cs typeface="Courier New" pitchFamily="49" charset="0"/>
              </a:rPr>
              <a:t>rights-file</a:t>
            </a:r>
            <a:r>
              <a:rPr lang="en-US" altLang="nl-NL" sz="1400" dirty="0">
                <a:solidFill>
                  <a:srgbClr val="000000"/>
                </a:solidFill>
                <a:latin typeface="Courier New" pitchFamily="49" charset="0"/>
                <a:cs typeface="Courier New" pitchFamily="49" charset="0"/>
              </a:rPr>
              <a:t>&gt;rights-anonymous.xml&lt;/</a:t>
            </a:r>
            <a:r>
              <a:rPr lang="en-US" altLang="nl-NL" sz="1400" b="1" u="sng" dirty="0">
                <a:solidFill>
                  <a:srgbClr val="000000"/>
                </a:solidFill>
                <a:latin typeface="Courier New" pitchFamily="49" charset="0"/>
                <a:cs typeface="Courier New" pitchFamily="49" charset="0"/>
              </a:rPr>
              <a:t>rights-file</a:t>
            </a:r>
            <a:r>
              <a:rPr lang="en-US" altLang="nl-NL" sz="1400" dirty="0">
                <a:solidFill>
                  <a:srgbClr val="000000"/>
                </a:solidFill>
                <a:latin typeface="Courier New" pitchFamily="49" charset="0"/>
                <a:cs typeface="Courier New" pitchFamily="49" charset="0"/>
              </a:rPr>
              <a:t>&gt;			    </a:t>
            </a:r>
            <a:br>
              <a:rPr lang="en-US" altLang="nl-NL" sz="1400" dirty="0">
                <a:solidFill>
                  <a:srgbClr val="000000"/>
                </a:solidFill>
                <a:latin typeface="Courier New" pitchFamily="49" charset="0"/>
                <a:cs typeface="Courier New" pitchFamily="49" charset="0"/>
              </a:rPr>
            </a:br>
            <a:r>
              <a:rPr lang="en-US" altLang="nl-NL" sz="1400" dirty="0">
                <a:solidFill>
                  <a:srgbClr val="000000"/>
                </a:solidFill>
                <a:latin typeface="Courier New" pitchFamily="49" charset="0"/>
                <a:cs typeface="Courier New" pitchFamily="49" charset="0"/>
              </a:rPr>
              <a:t>   ...</a:t>
            </a:r>
          </a:p>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  	&lt;pages&gt;</a:t>
            </a:r>
          </a:p>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       ...</a:t>
            </a:r>
          </a:p>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       &lt;</a:t>
            </a:r>
            <a:r>
              <a:rPr lang="en-US" altLang="nl-NL" sz="1400" b="1" u="sng" dirty="0">
                <a:solidFill>
                  <a:srgbClr val="000000"/>
                </a:solidFill>
                <a:latin typeface="Courier New" pitchFamily="49" charset="0"/>
                <a:cs typeface="Courier New" pitchFamily="49" charset="0"/>
              </a:rPr>
              <a:t>rights-file</a:t>
            </a:r>
            <a:r>
              <a:rPr lang="en-US" altLang="nl-NL" sz="1400" dirty="0">
                <a:solidFill>
                  <a:srgbClr val="000000"/>
                </a:solidFill>
                <a:latin typeface="Courier New" pitchFamily="49" charset="0"/>
                <a:cs typeface="Courier New" pitchFamily="49" charset="0"/>
              </a:rPr>
              <a:t>&gt;rights-restricted.xml&lt;/</a:t>
            </a:r>
            <a:r>
              <a:rPr lang="en-US" altLang="nl-NL" sz="1400" b="1" u="sng" dirty="0">
                <a:solidFill>
                  <a:srgbClr val="000000"/>
                </a:solidFill>
                <a:latin typeface="Courier New" pitchFamily="49" charset="0"/>
                <a:cs typeface="Courier New" pitchFamily="49" charset="0"/>
              </a:rPr>
              <a:t>rights-file</a:t>
            </a:r>
            <a:r>
              <a:rPr lang="en-US" altLang="nl-NL" sz="1400" dirty="0">
                <a:solidFill>
                  <a:srgbClr val="000000"/>
                </a:solidFill>
                <a:latin typeface="Courier New" pitchFamily="49" charset="0"/>
                <a:cs typeface="Courier New" pitchFamily="49" charset="0"/>
              </a:rPr>
              <a:t>&gt;		   </a:t>
            </a:r>
            <a:br>
              <a:rPr lang="en-US" altLang="nl-NL" sz="1400" dirty="0">
                <a:solidFill>
                  <a:srgbClr val="000000"/>
                </a:solidFill>
                <a:latin typeface="Courier New" pitchFamily="49" charset="0"/>
                <a:cs typeface="Courier New" pitchFamily="49" charset="0"/>
              </a:rPr>
            </a:br>
            <a:r>
              <a:rPr lang="en-US" altLang="nl-NL" sz="1400" dirty="0">
                <a:solidFill>
                  <a:srgbClr val="000000"/>
                </a:solidFill>
                <a:latin typeface="Courier New" pitchFamily="49" charset="0"/>
                <a:cs typeface="Courier New" pitchFamily="49" charset="0"/>
              </a:rPr>
              <a:t>   &lt;/pages&gt;				</a:t>
            </a:r>
          </a:p>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   ...</a:t>
            </a:r>
            <a:br>
              <a:rPr lang="en-US" altLang="nl-NL" sz="1400" dirty="0">
                <a:solidFill>
                  <a:srgbClr val="000000"/>
                </a:solidFill>
                <a:latin typeface="Courier New" pitchFamily="49" charset="0"/>
                <a:cs typeface="Courier New" pitchFamily="49" charset="0"/>
              </a:rPr>
            </a:br>
            <a:r>
              <a:rPr lang="en-US" altLang="nl-NL" sz="1400" dirty="0">
                <a:solidFill>
                  <a:srgbClr val="000000"/>
                </a:solidFill>
                <a:latin typeface="Courier New" pitchFamily="49" charset="0"/>
                <a:cs typeface="Courier New" pitchFamily="49" charset="0"/>
              </a:rPr>
              <a:t>&lt;/portal-import&gt;</a:t>
            </a:r>
          </a:p>
          <a:p>
            <a:pPr lvl="1" indent="0" eaLnBrk="1" hangingPunct="1">
              <a:lnSpc>
                <a:spcPct val="100000"/>
              </a:lnSpc>
              <a:spcBef>
                <a:spcPct val="0"/>
              </a:spcBef>
              <a:buSzPct val="100000"/>
              <a:buFont typeface="Times New Roman" pitchFamily="18" charset="0"/>
              <a:buNone/>
            </a:pPr>
            <a:r>
              <a:rPr lang="en-US" altLang="nl-NL" sz="1400" dirty="0">
                <a:solidFill>
                  <a:srgbClr val="000000"/>
                </a:solidFill>
                <a:latin typeface="Courier New" pitchFamily="49" charset="0"/>
                <a:cs typeface="Courier New" pitchFamily="49" charset="0"/>
              </a:rPr>
              <a:t>&lt;/</a:t>
            </a:r>
            <a:r>
              <a:rPr lang="en-US" altLang="nl-NL" sz="1400" dirty="0" err="1">
                <a:solidFill>
                  <a:srgbClr val="000000"/>
                </a:solidFill>
                <a:latin typeface="Courier New" pitchFamily="49" charset="0"/>
                <a:cs typeface="Courier New" pitchFamily="49" charset="0"/>
              </a:rPr>
              <a:t>backbase</a:t>
            </a:r>
            <a:r>
              <a:rPr lang="en-US" altLang="nl-NL" sz="1400" dirty="0">
                <a:solidFill>
                  <a:srgbClr val="000000"/>
                </a:solidFill>
                <a:latin typeface="Courier New" pitchFamily="49" charset="0"/>
                <a:cs typeface="Courier New" pitchFamily="49" charset="0"/>
              </a:rPr>
              <a:t>-portal-import&gt;</a:t>
            </a:r>
          </a:p>
          <a:p>
            <a:pPr lvl="1" indent="0" eaLnBrk="1" hangingPunct="1">
              <a:lnSpc>
                <a:spcPct val="100000"/>
              </a:lnSpc>
              <a:spcBef>
                <a:spcPct val="0"/>
              </a:spcBef>
              <a:buSzPct val="100000"/>
              <a:buFont typeface="Times New Roman" pitchFamily="18" charset="0"/>
              <a:buNone/>
            </a:pPr>
            <a:endParaRPr lang="en-US" altLang="nl-NL" sz="2000" dirty="0">
              <a:solidFill>
                <a:srgbClr val="000000"/>
              </a:solidFill>
              <a:cs typeface="Courier New" pitchFamily="49" charset="0"/>
            </a:endParaRPr>
          </a:p>
        </p:txBody>
      </p:sp>
      <p:sp>
        <p:nvSpPr>
          <p:cNvPr id="6" name="Rectangle 5"/>
          <p:cNvSpPr/>
          <p:nvPr/>
        </p:nvSpPr>
        <p:spPr>
          <a:xfrm>
            <a:off x="2879304" y="5042118"/>
            <a:ext cx="6264696" cy="1815882"/>
          </a:xfrm>
          <a:prstGeom prst="rect">
            <a:avLst/>
          </a:prstGeom>
          <a:ln>
            <a:solidFill>
              <a:schemeClr val="bg1">
                <a:lumMod val="65000"/>
              </a:schemeClr>
            </a:solidFill>
          </a:ln>
        </p:spPr>
        <p:txBody>
          <a:bodyPr wrap="square">
            <a:spAutoFit/>
          </a:bodyPr>
          <a:lstStyle/>
          <a:p>
            <a:pPr algn="l">
              <a:defRPr/>
            </a:pPr>
            <a:r>
              <a:rPr lang="nl-NL" sz="1400" dirty="0">
                <a:solidFill>
                  <a:schemeClr val="tx1"/>
                </a:solidFill>
                <a:latin typeface="Courier New" pitchFamily="49" charset="0"/>
                <a:cs typeface="Courier New" pitchFamily="49" charset="0"/>
              </a:rPr>
              <a:t>&lt;?xml version="1.0" encoding="UTF-8" standalone="yes"?&gt;</a:t>
            </a:r>
          </a:p>
          <a:p>
            <a:pPr algn="l">
              <a:defRPr/>
            </a:pPr>
            <a:r>
              <a:rPr lang="nl-NL" sz="1400" dirty="0">
                <a:solidFill>
                  <a:schemeClr val="tx1"/>
                </a:solidFill>
                <a:latin typeface="Courier New" pitchFamily="49" charset="0"/>
                <a:cs typeface="Courier New" pitchFamily="49" charset="0"/>
              </a:rPr>
              <a:t>&lt;rights&gt;	</a:t>
            </a:r>
          </a:p>
          <a:p>
            <a:pPr lvl="1" algn="l">
              <a:defRPr/>
            </a:pPr>
            <a:r>
              <a:rPr lang="nl-NL" sz="1400" dirty="0">
                <a:solidFill>
                  <a:schemeClr val="tx1"/>
                </a:solidFill>
                <a:latin typeface="Courier New" pitchFamily="49" charset="0"/>
                <a:cs typeface="Courier New" pitchFamily="49" charset="0"/>
              </a:rPr>
              <a:t>&lt;propertyRight name="ItemRef"&gt;	</a:t>
            </a:r>
          </a:p>
          <a:p>
            <a:pPr lvl="1" algn="l">
              <a:defRPr/>
            </a:pPr>
            <a:r>
              <a:rPr lang="nl-NL" sz="1400" dirty="0">
                <a:solidFill>
                  <a:schemeClr val="tx1"/>
                </a:solidFill>
                <a:latin typeface="Courier New" pitchFamily="49" charset="0"/>
                <a:cs typeface="Courier New" pitchFamily="49" charset="0"/>
              </a:rPr>
              <a:t>		&lt;sid&gt;role_anonymous&lt;/sid&gt;		&lt;securityProfile&gt;CONTRIBUTOR&lt;/securityProfile&gt;</a:t>
            </a:r>
          </a:p>
          <a:p>
            <a:pPr lvl="1" algn="l">
              <a:defRPr/>
            </a:pPr>
            <a:r>
              <a:rPr lang="nl-NL" sz="1400" dirty="0">
                <a:solidFill>
                  <a:schemeClr val="tx1"/>
                </a:solidFill>
                <a:latin typeface="Courier New" pitchFamily="49" charset="0"/>
                <a:cs typeface="Courier New" pitchFamily="49" charset="0"/>
              </a:rPr>
              <a:t>&lt;/propertyRight&gt;</a:t>
            </a:r>
          </a:p>
          <a:p>
            <a:pPr lvl="1" algn="l">
              <a:defRPr/>
            </a:pPr>
            <a:r>
              <a:rPr lang="nl-NL" sz="1400" dirty="0">
                <a:solidFill>
                  <a:schemeClr val="tx1"/>
                </a:solidFill>
                <a:latin typeface="Courier New" pitchFamily="49" charset="0"/>
                <a:cs typeface="Courier New" pitchFamily="49" charset="0"/>
              </a:rPr>
              <a:t>...	</a:t>
            </a:r>
          </a:p>
          <a:p>
            <a:pPr algn="l">
              <a:defRPr/>
            </a:pPr>
            <a:r>
              <a:rPr lang="nl-NL" sz="1400" dirty="0">
                <a:solidFill>
                  <a:schemeClr val="tx1"/>
                </a:solidFill>
                <a:latin typeface="Courier New" pitchFamily="49" charset="0"/>
                <a:cs typeface="Courier New" pitchFamily="49" charset="0"/>
              </a:rPr>
              <a:t>&lt;/rights&gt;</a:t>
            </a:r>
          </a:p>
        </p:txBody>
      </p:sp>
      <p:cxnSp>
        <p:nvCxnSpPr>
          <p:cNvPr id="7" name="Straight Arrow Connector 3"/>
          <p:cNvCxnSpPr>
            <a:cxnSpLocks noChangeShapeType="1"/>
          </p:cNvCxnSpPr>
          <p:nvPr/>
        </p:nvCxnSpPr>
        <p:spPr bwMode="auto">
          <a:xfrm>
            <a:off x="4621486" y="3997762"/>
            <a:ext cx="699402" cy="906418"/>
          </a:xfrm>
          <a:prstGeom prst="straightConnector1">
            <a:avLst/>
          </a:prstGeom>
          <a:noFill/>
          <a:ln w="57150">
            <a:solidFill>
              <a:srgbClr val="606060"/>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 xmlns:p14="http://schemas.microsoft.com/office/powerpoint/2010/main" val="36011234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31</a:t>
            </a:fld>
            <a:endParaRPr lang="en-US" dirty="0"/>
          </a:p>
        </p:txBody>
      </p:sp>
      <p:sp>
        <p:nvSpPr>
          <p:cNvPr id="5" name="Text Placeholder 4"/>
          <p:cNvSpPr>
            <a:spLocks noGrp="1"/>
          </p:cNvSpPr>
          <p:nvPr>
            <p:ph type="body" sz="quarter" idx="13"/>
          </p:nvPr>
        </p:nvSpPr>
        <p:spPr/>
        <p:txBody>
          <a:bodyPr/>
          <a:lstStyle/>
          <a:p>
            <a:r>
              <a:rPr lang="en-US" dirty="0" smtClean="0"/>
              <a:t>Exercise - Authorization</a:t>
            </a:r>
            <a:endParaRPr lang="en-US" dirty="0"/>
          </a:p>
        </p:txBody>
      </p:sp>
      <p:sp>
        <p:nvSpPr>
          <p:cNvPr id="6" name="Content Placeholder 5"/>
          <p:cNvSpPr>
            <a:spLocks noGrp="1"/>
          </p:cNvSpPr>
          <p:nvPr>
            <p:ph sz="quarter" idx="16"/>
          </p:nvPr>
        </p:nvSpPr>
        <p:spPr/>
        <p:txBody>
          <a:bodyPr/>
          <a:lstStyle/>
          <a:p>
            <a:pPr marL="342900" indent="-342900">
              <a:buClr>
                <a:schemeClr val="tx1">
                  <a:lumMod val="50000"/>
                  <a:lumOff val="50000"/>
                </a:schemeClr>
              </a:buClr>
              <a:buSzPct val="100000"/>
              <a:buFont typeface="Wingdings" panose="05000000000000000000" pitchFamily="2" charset="2"/>
              <a:buChar char="§"/>
            </a:pPr>
            <a:r>
              <a:rPr lang="en-US" altLang="nl-NL" dirty="0">
                <a:cs typeface="Courier New" pitchFamily="49" charset="0"/>
              </a:rPr>
              <a:t>Start portal and login to </a:t>
            </a:r>
            <a:r>
              <a:rPr lang="en-US" altLang="nl-NL" dirty="0" smtClean="0">
                <a:cs typeface="Courier New" pitchFamily="49" charset="0"/>
              </a:rPr>
              <a:t>CXP </a:t>
            </a:r>
            <a:r>
              <a:rPr lang="en-US" altLang="nl-NL" dirty="0">
                <a:cs typeface="Courier New" pitchFamily="49" charset="0"/>
              </a:rPr>
              <a:t>M</a:t>
            </a:r>
            <a:r>
              <a:rPr lang="en-US" altLang="nl-NL" dirty="0" smtClean="0">
                <a:cs typeface="Courier New" pitchFamily="49" charset="0"/>
              </a:rPr>
              <a:t>anager</a:t>
            </a:r>
            <a:endParaRPr lang="en-US" altLang="nl-NL" dirty="0">
              <a:cs typeface="Courier New" pitchFamily="49" charset="0"/>
            </a:endParaRPr>
          </a:p>
          <a:p>
            <a:pPr marL="342900" indent="-342900">
              <a:buClr>
                <a:schemeClr val="tx1">
                  <a:lumMod val="50000"/>
                  <a:lumOff val="50000"/>
                </a:schemeClr>
              </a:buClr>
              <a:buSzPct val="100000"/>
              <a:buFont typeface="Wingdings" panose="05000000000000000000" pitchFamily="2" charset="2"/>
              <a:buChar char="§"/>
            </a:pPr>
            <a:r>
              <a:rPr lang="en-US" altLang="nl-NL" dirty="0">
                <a:cs typeface="Courier New" pitchFamily="49" charset="0"/>
              </a:rPr>
              <a:t>Create new pages</a:t>
            </a:r>
          </a:p>
          <a:p>
            <a:pPr marL="342900" indent="-342900">
              <a:buClr>
                <a:schemeClr val="tx1">
                  <a:lumMod val="50000"/>
                  <a:lumOff val="50000"/>
                </a:schemeClr>
              </a:buClr>
              <a:buSzPct val="100000"/>
              <a:buFont typeface="Wingdings" panose="05000000000000000000" pitchFamily="2" charset="2"/>
              <a:buChar char="§"/>
            </a:pPr>
            <a:r>
              <a:rPr lang="en-US" altLang="nl-NL" dirty="0">
                <a:cs typeface="Courier New" pitchFamily="49" charset="0"/>
              </a:rPr>
              <a:t>Secure a page via </a:t>
            </a:r>
            <a:r>
              <a:rPr lang="en-US" altLang="nl-NL" dirty="0" smtClean="0">
                <a:cs typeface="Courier New" pitchFamily="49" charset="0"/>
              </a:rPr>
              <a:t>CXP </a:t>
            </a:r>
            <a:r>
              <a:rPr lang="en-US" altLang="nl-NL" dirty="0">
                <a:cs typeface="Courier New" pitchFamily="49" charset="0"/>
              </a:rPr>
              <a:t>M</a:t>
            </a:r>
            <a:r>
              <a:rPr lang="en-US" altLang="nl-NL" dirty="0" smtClean="0">
                <a:cs typeface="Courier New" pitchFamily="49" charset="0"/>
              </a:rPr>
              <a:t>anager</a:t>
            </a:r>
            <a:endParaRPr lang="en-US" altLang="nl-NL" dirty="0">
              <a:cs typeface="Courier New" pitchFamily="49" charset="0"/>
            </a:endParaRPr>
          </a:p>
          <a:p>
            <a:pPr marL="342900" indent="-342900">
              <a:buClr>
                <a:schemeClr val="tx1">
                  <a:lumMod val="50000"/>
                  <a:lumOff val="50000"/>
                </a:schemeClr>
              </a:buClr>
              <a:buSzPct val="100000"/>
              <a:buFont typeface="Wingdings" panose="05000000000000000000" pitchFamily="2" charset="2"/>
              <a:buChar char="§"/>
            </a:pPr>
            <a:r>
              <a:rPr lang="en-US" altLang="nl-NL" dirty="0">
                <a:cs typeface="Courier New" pitchFamily="49" charset="0"/>
              </a:rPr>
              <a:t>Secure a page via the REST API</a:t>
            </a:r>
          </a:p>
          <a:p>
            <a:endParaRPr lang="en-US" dirty="0"/>
          </a:p>
        </p:txBody>
      </p:sp>
    </p:spTree>
    <p:extLst>
      <p:ext uri="{BB962C8B-B14F-4D97-AF65-F5344CB8AC3E}">
        <p14:creationId xmlns="" xmlns:p14="http://schemas.microsoft.com/office/powerpoint/2010/main" val="2383973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32</a:t>
            </a:fld>
            <a:endParaRPr lang="en-US" dirty="0"/>
          </a:p>
        </p:txBody>
      </p:sp>
      <p:sp>
        <p:nvSpPr>
          <p:cNvPr id="5" name="Text Placeholder 4"/>
          <p:cNvSpPr>
            <a:spLocks noGrp="1"/>
          </p:cNvSpPr>
          <p:nvPr>
            <p:ph type="body" sz="quarter" idx="11"/>
          </p:nvPr>
        </p:nvSpPr>
        <p:spPr/>
        <p:txBody>
          <a:bodyPr/>
          <a:lstStyle/>
          <a:p>
            <a:r>
              <a:rPr lang="en-US" dirty="0" smtClean="0"/>
              <a:t>Authentication Providers</a:t>
            </a:r>
            <a:endParaRPr lang="en-US" dirty="0"/>
          </a:p>
        </p:txBody>
      </p:sp>
      <p:sp>
        <p:nvSpPr>
          <p:cNvPr id="6" name="Text Placeholder 5"/>
          <p:cNvSpPr>
            <a:spLocks noGrp="1"/>
          </p:cNvSpPr>
          <p:nvPr>
            <p:ph type="body" sz="quarter" idx="12"/>
          </p:nvPr>
        </p:nvSpPr>
        <p:spPr/>
        <p:txBody>
          <a:bodyPr/>
          <a:lstStyle/>
          <a:p>
            <a:r>
              <a:rPr lang="en-US" dirty="0"/>
              <a:t>Advanced Security</a:t>
            </a:r>
          </a:p>
          <a:p>
            <a:endParaRPr lang="en-US" dirty="0"/>
          </a:p>
        </p:txBody>
      </p:sp>
    </p:spTree>
    <p:extLst>
      <p:ext uri="{BB962C8B-B14F-4D97-AF65-F5344CB8AC3E}">
        <p14:creationId xmlns="" xmlns:p14="http://schemas.microsoft.com/office/powerpoint/2010/main" val="24099481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Default Authentication Providers</a:t>
            </a:r>
            <a:endParaRPr lang="en-US" dirty="0"/>
          </a:p>
        </p:txBody>
      </p:sp>
      <p:sp>
        <p:nvSpPr>
          <p:cNvPr id="3" name="Content Placeholder 2"/>
          <p:cNvSpPr>
            <a:spLocks noGrp="1"/>
          </p:cNvSpPr>
          <p:nvPr>
            <p:ph sz="quarter" idx="14"/>
          </p:nvPr>
        </p:nvSpPr>
        <p:spPr/>
        <p:txBody>
          <a:bodyPr/>
          <a:lstStyle/>
          <a:p>
            <a:r>
              <a:rPr lang="en-US" dirty="0"/>
              <a:t>Portal Authentication Provider  (Set up as blank archetype dependency. Remove for production</a:t>
            </a:r>
            <a:r>
              <a:rPr lang="en-US" dirty="0" smtClean="0"/>
              <a:t>!)</a:t>
            </a:r>
          </a:p>
          <a:p>
            <a:endParaRPr lang="en-US" dirty="0"/>
          </a:p>
          <a:p>
            <a:endParaRPr lang="en-US" dirty="0" smtClean="0"/>
          </a:p>
          <a:p>
            <a:endParaRPr lang="en-US" dirty="0"/>
          </a:p>
          <a:p>
            <a:endParaRPr lang="en-US" dirty="0"/>
          </a:p>
          <a:p>
            <a:r>
              <a:rPr lang="en-US" dirty="0"/>
              <a:t>JDBC Authentication</a:t>
            </a:r>
          </a:p>
          <a:p>
            <a:r>
              <a:rPr lang="en-US" dirty="0"/>
              <a:t>LDAP</a:t>
            </a:r>
          </a:p>
          <a:p>
            <a:r>
              <a:rPr lang="en-US" dirty="0"/>
              <a:t>JAAS</a:t>
            </a:r>
          </a:p>
          <a:p>
            <a:r>
              <a:rPr lang="en-US" dirty="0"/>
              <a:t>CAS</a:t>
            </a:r>
          </a:p>
          <a:p>
            <a:r>
              <a:rPr lang="en-US" dirty="0"/>
              <a:t>Pre-Authentication (e.g. application container)</a:t>
            </a:r>
          </a:p>
          <a:p>
            <a:r>
              <a:rPr lang="en-US" dirty="0"/>
              <a:t>NOTE: You need to override/implement the mapping!</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33</a:t>
            </a:fld>
            <a:endParaRPr lang="en-US" dirty="0"/>
          </a:p>
        </p:txBody>
      </p:sp>
      <p:sp>
        <p:nvSpPr>
          <p:cNvPr id="5" name="TextBox 1"/>
          <p:cNvSpPr txBox="1">
            <a:spLocks noChangeArrowheads="1"/>
          </p:cNvSpPr>
          <p:nvPr/>
        </p:nvSpPr>
        <p:spPr bwMode="auto">
          <a:xfrm>
            <a:off x="179512" y="1988840"/>
            <a:ext cx="7812361"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l"/>
            <a:r>
              <a:rPr lang="en-US" altLang="nl-NL" sz="1600" dirty="0">
                <a:solidFill>
                  <a:schemeClr val="tx1"/>
                </a:solidFill>
                <a:latin typeface="Courier New" pitchFamily="49" charset="0"/>
                <a:cs typeface="Courier New" pitchFamily="49" charset="0"/>
              </a:rPr>
              <a:t>        &lt;!-- default authentication plugin --&gt;</a:t>
            </a:r>
          </a:p>
          <a:p>
            <a:pPr algn="l"/>
            <a:r>
              <a:rPr lang="en-US" altLang="nl-NL" sz="1600" dirty="0">
                <a:solidFill>
                  <a:schemeClr val="tx1"/>
                </a:solidFill>
                <a:latin typeface="Courier New" pitchFamily="49" charset="0"/>
                <a:cs typeface="Courier New" pitchFamily="49" charset="0"/>
              </a:rPr>
              <a:t>        &lt;dependency&gt;</a:t>
            </a:r>
          </a:p>
          <a:p>
            <a:pPr algn="l"/>
            <a:r>
              <a:rPr lang="en-US" altLang="nl-NL" sz="1600" dirty="0">
                <a:solidFill>
                  <a:schemeClr val="tx1"/>
                </a:solidFill>
                <a:latin typeface="Courier New" pitchFamily="49" charset="0"/>
                <a:cs typeface="Courier New" pitchFamily="49" charset="0"/>
              </a:rPr>
              <a:t>            &lt;</a:t>
            </a:r>
            <a:r>
              <a:rPr lang="en-US" altLang="nl-NL" sz="1600" dirty="0" err="1">
                <a:solidFill>
                  <a:schemeClr val="tx1"/>
                </a:solidFill>
                <a:latin typeface="Courier New" pitchFamily="49" charset="0"/>
                <a:cs typeface="Courier New" pitchFamily="49" charset="0"/>
              </a:rPr>
              <a:t>groupId</a:t>
            </a:r>
            <a:r>
              <a:rPr lang="en-US" altLang="nl-NL" sz="1600" dirty="0">
                <a:solidFill>
                  <a:schemeClr val="tx1"/>
                </a:solidFill>
                <a:latin typeface="Courier New" pitchFamily="49" charset="0"/>
                <a:cs typeface="Courier New" pitchFamily="49" charset="0"/>
              </a:rPr>
              <a:t>&gt;</a:t>
            </a:r>
            <a:r>
              <a:rPr lang="en-US" altLang="nl-NL" sz="1600" dirty="0" err="1">
                <a:solidFill>
                  <a:schemeClr val="tx1"/>
                </a:solidFill>
                <a:latin typeface="Courier New" pitchFamily="49" charset="0"/>
                <a:cs typeface="Courier New" pitchFamily="49" charset="0"/>
              </a:rPr>
              <a:t>com.backbase.portal.foundation</a:t>
            </a:r>
            <a:r>
              <a:rPr lang="en-US" altLang="nl-NL" sz="1600" dirty="0">
                <a:solidFill>
                  <a:schemeClr val="tx1"/>
                </a:solidFill>
                <a:latin typeface="Courier New" pitchFamily="49" charset="0"/>
                <a:cs typeface="Courier New" pitchFamily="49" charset="0"/>
              </a:rPr>
              <a:t>&lt;/</a:t>
            </a:r>
            <a:r>
              <a:rPr lang="en-US" altLang="nl-NL" sz="1600" dirty="0" err="1">
                <a:solidFill>
                  <a:schemeClr val="tx1"/>
                </a:solidFill>
                <a:latin typeface="Courier New" pitchFamily="49" charset="0"/>
                <a:cs typeface="Courier New" pitchFamily="49" charset="0"/>
              </a:rPr>
              <a:t>groupId</a:t>
            </a:r>
            <a:r>
              <a:rPr lang="en-US" altLang="nl-NL" sz="1600" dirty="0">
                <a:solidFill>
                  <a:schemeClr val="tx1"/>
                </a:solidFill>
                <a:latin typeface="Courier New" pitchFamily="49" charset="0"/>
                <a:cs typeface="Courier New" pitchFamily="49" charset="0"/>
              </a:rPr>
              <a:t>&gt;</a:t>
            </a:r>
          </a:p>
          <a:p>
            <a:pPr algn="l"/>
            <a:r>
              <a:rPr lang="en-US" altLang="nl-NL" sz="1600" dirty="0">
                <a:solidFill>
                  <a:schemeClr val="tx1"/>
                </a:solidFill>
                <a:latin typeface="Courier New" pitchFamily="49" charset="0"/>
                <a:cs typeface="Courier New" pitchFamily="49" charset="0"/>
              </a:rPr>
              <a:t>            &lt;</a:t>
            </a:r>
            <a:r>
              <a:rPr lang="en-US" altLang="nl-NL" sz="1600" dirty="0" err="1">
                <a:solidFill>
                  <a:schemeClr val="tx1"/>
                </a:solidFill>
                <a:latin typeface="Courier New" pitchFamily="49" charset="0"/>
                <a:cs typeface="Courier New" pitchFamily="49" charset="0"/>
              </a:rPr>
              <a:t>artifactId</a:t>
            </a:r>
            <a:r>
              <a:rPr lang="en-US" altLang="nl-NL" sz="1600" dirty="0">
                <a:solidFill>
                  <a:schemeClr val="tx1"/>
                </a:solidFill>
                <a:latin typeface="Courier New" pitchFamily="49" charset="0"/>
                <a:cs typeface="Courier New" pitchFamily="49" charset="0"/>
              </a:rPr>
              <a:t>&gt;security-</a:t>
            </a:r>
            <a:r>
              <a:rPr lang="en-US" altLang="nl-NL" sz="1600" dirty="0" err="1">
                <a:solidFill>
                  <a:schemeClr val="tx1"/>
                </a:solidFill>
                <a:latin typeface="Courier New" pitchFamily="49" charset="0"/>
                <a:cs typeface="Courier New" pitchFamily="49" charset="0"/>
              </a:rPr>
              <a:t>portalserver</a:t>
            </a:r>
            <a:r>
              <a:rPr lang="en-US" altLang="nl-NL" sz="1600" dirty="0">
                <a:solidFill>
                  <a:schemeClr val="tx1"/>
                </a:solidFill>
                <a:latin typeface="Courier New" pitchFamily="49" charset="0"/>
                <a:cs typeface="Courier New" pitchFamily="49" charset="0"/>
              </a:rPr>
              <a:t>&lt;/</a:t>
            </a:r>
            <a:r>
              <a:rPr lang="en-US" altLang="nl-NL" sz="1600" dirty="0" err="1">
                <a:solidFill>
                  <a:schemeClr val="tx1"/>
                </a:solidFill>
                <a:latin typeface="Courier New" pitchFamily="49" charset="0"/>
                <a:cs typeface="Courier New" pitchFamily="49" charset="0"/>
              </a:rPr>
              <a:t>artifactId</a:t>
            </a:r>
            <a:r>
              <a:rPr lang="en-US" altLang="nl-NL" sz="1600" dirty="0">
                <a:solidFill>
                  <a:schemeClr val="tx1"/>
                </a:solidFill>
                <a:latin typeface="Courier New" pitchFamily="49" charset="0"/>
                <a:cs typeface="Courier New" pitchFamily="49" charset="0"/>
              </a:rPr>
              <a:t>&gt;</a:t>
            </a:r>
          </a:p>
          <a:p>
            <a:pPr algn="l"/>
            <a:r>
              <a:rPr lang="en-US" altLang="nl-NL" sz="1600" dirty="0">
                <a:solidFill>
                  <a:schemeClr val="tx1"/>
                </a:solidFill>
                <a:latin typeface="Courier New" pitchFamily="49" charset="0"/>
                <a:cs typeface="Courier New" pitchFamily="49" charset="0"/>
              </a:rPr>
              <a:t>            &lt;version&gt;${</a:t>
            </a:r>
            <a:r>
              <a:rPr lang="en-US" altLang="nl-NL" sz="1600" dirty="0" err="1">
                <a:solidFill>
                  <a:schemeClr val="tx1"/>
                </a:solidFill>
                <a:latin typeface="Courier New" pitchFamily="49" charset="0"/>
                <a:cs typeface="Courier New" pitchFamily="49" charset="0"/>
              </a:rPr>
              <a:t>portal.server.version</a:t>
            </a:r>
            <a:r>
              <a:rPr lang="en-US" altLang="nl-NL" sz="1600" dirty="0">
                <a:solidFill>
                  <a:schemeClr val="tx1"/>
                </a:solidFill>
                <a:latin typeface="Courier New" pitchFamily="49" charset="0"/>
                <a:cs typeface="Courier New" pitchFamily="49" charset="0"/>
              </a:rPr>
              <a:t>}&lt;/version&gt;</a:t>
            </a:r>
          </a:p>
          <a:p>
            <a:pPr algn="l"/>
            <a:r>
              <a:rPr lang="en-US" altLang="nl-NL" sz="1600" dirty="0">
                <a:solidFill>
                  <a:schemeClr val="tx1"/>
                </a:solidFill>
                <a:latin typeface="Courier New" pitchFamily="49" charset="0"/>
                <a:cs typeface="Courier New" pitchFamily="49" charset="0"/>
              </a:rPr>
              <a:t>        &lt;/dependency&gt;</a:t>
            </a:r>
          </a:p>
        </p:txBody>
      </p:sp>
    </p:spTree>
    <p:extLst>
      <p:ext uri="{BB962C8B-B14F-4D97-AF65-F5344CB8AC3E}">
        <p14:creationId xmlns="" xmlns:p14="http://schemas.microsoft.com/office/powerpoint/2010/main" val="4615648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Authentication Manager</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34</a:t>
            </a:fld>
            <a:endParaRPr lang="en-US" dirty="0"/>
          </a:p>
        </p:txBody>
      </p:sp>
      <p:pic>
        <p:nvPicPr>
          <p:cNvPr id="5" name="Picture 5"/>
          <p:cNvPicPr>
            <a:picLocks noChangeAspect="1" noChangeArrowheads="1"/>
          </p:cNvPicPr>
          <p:nvPr/>
        </p:nvPicPr>
        <p:blipFill>
          <a:blip r:embed="rId2"/>
          <a:srcRect/>
          <a:stretch>
            <a:fillRect/>
          </a:stretch>
        </p:blipFill>
        <p:spPr bwMode="auto">
          <a:xfrm>
            <a:off x="611560" y="1484784"/>
            <a:ext cx="7607995" cy="2897789"/>
          </a:xfrm>
          <a:prstGeom prst="rect">
            <a:avLst/>
          </a:prstGeom>
          <a:noFill/>
          <a:ln w="9525">
            <a:solidFill>
              <a:schemeClr val="tx1"/>
            </a:solidFill>
            <a:miter lim="800000"/>
            <a:headEnd/>
            <a:tailEnd/>
          </a:ln>
          <a:effectLst>
            <a:outerShdw blurRad="63500" dist="17961" dir="2700000" algn="ctr" rotWithShape="0">
              <a:srgbClr val="006E99">
                <a:alpha val="74997"/>
              </a:srgbClr>
            </a:outerShdw>
          </a:effectLst>
          <a:extLst/>
        </p:spPr>
      </p:pic>
      <p:cxnSp>
        <p:nvCxnSpPr>
          <p:cNvPr id="6" name="Straight Arrow Connector 2"/>
          <p:cNvCxnSpPr>
            <a:cxnSpLocks noChangeShapeType="1"/>
            <a:stCxn id="7" idx="0"/>
          </p:cNvCxnSpPr>
          <p:nvPr/>
        </p:nvCxnSpPr>
        <p:spPr bwMode="auto">
          <a:xfrm flipH="1" flipV="1">
            <a:off x="4747799" y="3567459"/>
            <a:ext cx="1513145" cy="2165797"/>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7" name="TextBox 3"/>
          <p:cNvSpPr txBox="1">
            <a:spLocks noChangeArrowheads="1"/>
          </p:cNvSpPr>
          <p:nvPr/>
        </p:nvSpPr>
        <p:spPr bwMode="auto">
          <a:xfrm>
            <a:off x="3437575" y="5733256"/>
            <a:ext cx="564673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nl-NL" altLang="nl-NL" sz="2800" dirty="0">
                <a:solidFill>
                  <a:schemeClr val="tx1"/>
                </a:solidFill>
                <a:latin typeface="Roboto Light" pitchFamily="2" charset="0"/>
                <a:ea typeface="Roboto Light" pitchFamily="2" charset="0"/>
              </a:rPr>
              <a:t>In-memory authentication provider</a:t>
            </a:r>
          </a:p>
        </p:txBody>
      </p:sp>
    </p:spTree>
    <p:extLst>
      <p:ext uri="{BB962C8B-B14F-4D97-AF65-F5344CB8AC3E}">
        <p14:creationId xmlns="" xmlns:p14="http://schemas.microsoft.com/office/powerpoint/2010/main" val="4564429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Configuring backbase-portal-business-security.xml</a:t>
            </a:r>
          </a:p>
          <a:p>
            <a:endParaRPr lang="en-US" dirty="0"/>
          </a:p>
        </p:txBody>
      </p:sp>
      <p:sp>
        <p:nvSpPr>
          <p:cNvPr id="3" name="Content Placeholder 2"/>
          <p:cNvSpPr>
            <a:spLocks noGrp="1"/>
          </p:cNvSpPr>
          <p:nvPr>
            <p:ph sz="quarter" idx="14"/>
          </p:nvPr>
        </p:nvSpPr>
        <p:spPr/>
        <p:txBody>
          <a:bodyPr/>
          <a:lstStyle/>
          <a:p>
            <a:r>
              <a:rPr lang="en-US" dirty="0" smtClean="0"/>
              <a:t>Example with two authentication providers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35</a:t>
            </a:fld>
            <a:endParaRPr lang="en-US" dirty="0"/>
          </a:p>
        </p:txBody>
      </p:sp>
      <p:pic>
        <p:nvPicPr>
          <p:cNvPr id="5" name="Picture 2"/>
          <p:cNvPicPr>
            <a:picLocks noChangeAspect="1" noChangeArrowheads="1"/>
          </p:cNvPicPr>
          <p:nvPr/>
        </p:nvPicPr>
        <p:blipFill>
          <a:blip r:embed="rId2"/>
          <a:srcRect/>
          <a:stretch>
            <a:fillRect/>
          </a:stretch>
        </p:blipFill>
        <p:spPr bwMode="auto">
          <a:xfrm>
            <a:off x="815700" y="2276872"/>
            <a:ext cx="7971758" cy="3312368"/>
          </a:xfrm>
          <a:prstGeom prst="rect">
            <a:avLst/>
          </a:prstGeom>
          <a:noFill/>
          <a:ln>
            <a:noFill/>
          </a:ln>
          <a:effectLst>
            <a:outerShdw blurRad="63500" dist="17961" dir="2700000" algn="ctr" rotWithShape="0">
              <a:srgbClr val="006E99">
                <a:alpha val="74997"/>
              </a:srgbClr>
            </a:outerShdw>
          </a:effectLst>
          <a:extLst/>
        </p:spPr>
      </p:pic>
      <p:grpSp>
        <p:nvGrpSpPr>
          <p:cNvPr id="9" name="Group 8"/>
          <p:cNvGrpSpPr/>
          <p:nvPr/>
        </p:nvGrpSpPr>
        <p:grpSpPr>
          <a:xfrm>
            <a:off x="444663" y="2636911"/>
            <a:ext cx="552526" cy="1152129"/>
            <a:chOff x="525463" y="4255534"/>
            <a:chExt cx="719137" cy="1700766"/>
          </a:xfrm>
        </p:grpSpPr>
        <p:cxnSp>
          <p:nvCxnSpPr>
            <p:cNvPr id="6" name="Straight Arrow Connector 7"/>
            <p:cNvCxnSpPr>
              <a:cxnSpLocks noChangeShapeType="1"/>
            </p:cNvCxnSpPr>
            <p:nvPr/>
          </p:nvCxnSpPr>
          <p:spPr bwMode="auto">
            <a:xfrm>
              <a:off x="525463" y="5956300"/>
              <a:ext cx="575469" cy="0"/>
            </a:xfrm>
            <a:prstGeom prst="straightConnector1">
              <a:avLst/>
            </a:prstGeom>
            <a:noFill/>
            <a:ln w="57150">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7" name="Straight Arrow Connector 17"/>
            <p:cNvCxnSpPr>
              <a:cxnSpLocks noChangeShapeType="1"/>
            </p:cNvCxnSpPr>
            <p:nvPr/>
          </p:nvCxnSpPr>
          <p:spPr bwMode="auto">
            <a:xfrm>
              <a:off x="525463" y="4255534"/>
              <a:ext cx="719137" cy="0"/>
            </a:xfrm>
            <a:prstGeom prst="straightConnector1">
              <a:avLst/>
            </a:prstGeom>
            <a:noFill/>
            <a:ln w="57150">
              <a:solidFill>
                <a:srgbClr val="FF0000"/>
              </a:solidFill>
              <a:round/>
              <a:headEnd/>
              <a:tailEnd/>
            </a:ln>
            <a:extLst>
              <a:ext uri="{909E8E84-426E-40DD-AFC4-6F175D3DCCD1}">
                <a14:hiddenFill xmlns="" xmlns:a14="http://schemas.microsoft.com/office/drawing/2010/main">
                  <a:noFill/>
                </a14:hiddenFill>
              </a:ext>
            </a:extLst>
          </p:spPr>
        </p:cxnSp>
        <p:cxnSp>
          <p:nvCxnSpPr>
            <p:cNvPr id="8" name="Straight Arrow Connector 18"/>
            <p:cNvCxnSpPr>
              <a:cxnSpLocks noChangeShapeType="1"/>
            </p:cNvCxnSpPr>
            <p:nvPr/>
          </p:nvCxnSpPr>
          <p:spPr bwMode="auto">
            <a:xfrm>
              <a:off x="555244" y="4255534"/>
              <a:ext cx="0" cy="1700766"/>
            </a:xfrm>
            <a:prstGeom prst="straightConnector1">
              <a:avLst/>
            </a:prstGeom>
            <a:noFill/>
            <a:ln w="57150">
              <a:solidFill>
                <a:srgbClr val="FF0000"/>
              </a:solidFill>
              <a:round/>
              <a:headEnd/>
              <a:tailEnd/>
            </a:ln>
            <a:extLst>
              <a:ext uri="{909E8E84-426E-40DD-AFC4-6F175D3DCCD1}">
                <a14:hiddenFill xmlns="" xmlns:a14="http://schemas.microsoft.com/office/drawing/2010/main">
                  <a:noFill/>
                </a14:hiddenFill>
              </a:ext>
            </a:extLst>
          </p:spPr>
        </p:cxnSp>
      </p:grpSp>
      <p:cxnSp>
        <p:nvCxnSpPr>
          <p:cNvPr id="12" name="Straight Arrow Connector 28"/>
          <p:cNvCxnSpPr>
            <a:cxnSpLocks noChangeShapeType="1"/>
          </p:cNvCxnSpPr>
          <p:nvPr/>
        </p:nvCxnSpPr>
        <p:spPr bwMode="auto">
          <a:xfrm>
            <a:off x="6012160" y="2852936"/>
            <a:ext cx="792163" cy="0"/>
          </a:xfrm>
          <a:prstGeom prst="straightConnector1">
            <a:avLst/>
          </a:prstGeom>
          <a:noFill/>
          <a:ln w="57150">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13" name="TextBox 27"/>
          <p:cNvSpPr txBox="1">
            <a:spLocks noChangeArrowheads="1"/>
          </p:cNvSpPr>
          <p:nvPr/>
        </p:nvSpPr>
        <p:spPr bwMode="auto">
          <a:xfrm>
            <a:off x="6837743" y="2636911"/>
            <a:ext cx="166308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nl-NL" altLang="nl-NL" dirty="0">
                <a:solidFill>
                  <a:schemeClr val="tx1"/>
                </a:solidFill>
                <a:latin typeface="Roboto Light" pitchFamily="2" charset="0"/>
                <a:ea typeface="Roboto Light" pitchFamily="2" charset="0"/>
                <a:cs typeface="Courier New" panose="02070309020205020404" pitchFamily="49" charset="0"/>
              </a:rPr>
              <a:t>Internal Portal </a:t>
            </a:r>
            <a:br>
              <a:rPr lang="nl-NL" altLang="nl-NL" dirty="0">
                <a:solidFill>
                  <a:schemeClr val="tx1"/>
                </a:solidFill>
                <a:latin typeface="Roboto Light" pitchFamily="2" charset="0"/>
                <a:ea typeface="Roboto Light" pitchFamily="2" charset="0"/>
                <a:cs typeface="Courier New" panose="02070309020205020404" pitchFamily="49" charset="0"/>
              </a:rPr>
            </a:br>
            <a:r>
              <a:rPr lang="nl-NL" altLang="nl-NL" dirty="0">
                <a:solidFill>
                  <a:schemeClr val="tx1"/>
                </a:solidFill>
                <a:latin typeface="Roboto Light" pitchFamily="2" charset="0"/>
                <a:ea typeface="Roboto Light" pitchFamily="2" charset="0"/>
                <a:cs typeface="Courier New" panose="02070309020205020404" pitchFamily="49" charset="0"/>
              </a:rPr>
              <a:t>Database</a:t>
            </a:r>
          </a:p>
        </p:txBody>
      </p:sp>
      <p:cxnSp>
        <p:nvCxnSpPr>
          <p:cNvPr id="15" name="Straight Arrow Connector 3"/>
          <p:cNvCxnSpPr>
            <a:cxnSpLocks noChangeShapeType="1"/>
          </p:cNvCxnSpPr>
          <p:nvPr/>
        </p:nvCxnSpPr>
        <p:spPr bwMode="auto">
          <a:xfrm>
            <a:off x="6480314" y="4725144"/>
            <a:ext cx="755982" cy="864096"/>
          </a:xfrm>
          <a:prstGeom prst="straightConnector1">
            <a:avLst/>
          </a:prstGeom>
          <a:noFill/>
          <a:ln w="57150">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17" name="TextBox 32"/>
          <p:cNvSpPr txBox="1">
            <a:spLocks noChangeArrowheads="1"/>
          </p:cNvSpPr>
          <p:nvPr/>
        </p:nvSpPr>
        <p:spPr bwMode="auto">
          <a:xfrm>
            <a:off x="6240511" y="5589240"/>
            <a:ext cx="241444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nl-NL" altLang="nl-NL" sz="2000" dirty="0">
                <a:solidFill>
                  <a:schemeClr val="tx1"/>
                </a:solidFill>
                <a:latin typeface="Roboto Light" pitchFamily="2" charset="0"/>
                <a:ea typeface="Roboto Light" pitchFamily="2" charset="0"/>
              </a:rPr>
              <a:t>Our implementation</a:t>
            </a:r>
            <a:br>
              <a:rPr lang="nl-NL" altLang="nl-NL" sz="2000" dirty="0">
                <a:solidFill>
                  <a:schemeClr val="tx1"/>
                </a:solidFill>
                <a:latin typeface="Roboto Light" pitchFamily="2" charset="0"/>
                <a:ea typeface="Roboto Light" pitchFamily="2" charset="0"/>
              </a:rPr>
            </a:br>
            <a:r>
              <a:rPr lang="nl-NL" altLang="nl-NL" sz="2000" dirty="0">
                <a:solidFill>
                  <a:schemeClr val="tx1"/>
                </a:solidFill>
                <a:latin typeface="Roboto Light" pitchFamily="2" charset="0"/>
                <a:ea typeface="Roboto Light" pitchFamily="2" charset="0"/>
              </a:rPr>
              <a:t>class</a:t>
            </a:r>
          </a:p>
        </p:txBody>
      </p:sp>
    </p:spTree>
    <p:extLst>
      <p:ext uri="{BB962C8B-B14F-4D97-AF65-F5344CB8AC3E}">
        <p14:creationId xmlns="" xmlns:p14="http://schemas.microsoft.com/office/powerpoint/2010/main" val="31946768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Custom </a:t>
            </a:r>
            <a:r>
              <a:rPr lang="en-US" dirty="0" err="1" smtClean="0"/>
              <a:t>UserDetailsContextMapper</a:t>
            </a:r>
            <a:r>
              <a:rPr lang="en-US" dirty="0" smtClean="0"/>
              <a:t> (</a:t>
            </a:r>
            <a:r>
              <a:rPr lang="en-US" dirty="0" err="1" smtClean="0"/>
              <a:t>ActiveDir</a:t>
            </a:r>
            <a:r>
              <a:rPr lang="en-US" dirty="0" smtClean="0"/>
              <a: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36</a:t>
            </a:fld>
            <a:endParaRPr lang="en-US" dirty="0"/>
          </a:p>
        </p:txBody>
      </p:sp>
      <p:sp>
        <p:nvSpPr>
          <p:cNvPr id="5" name="TextBox 1"/>
          <p:cNvSpPr txBox="1">
            <a:spLocks noChangeArrowheads="1"/>
          </p:cNvSpPr>
          <p:nvPr/>
        </p:nvSpPr>
        <p:spPr bwMode="auto">
          <a:xfrm>
            <a:off x="107504" y="1258882"/>
            <a:ext cx="9217024" cy="3970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l"/>
            <a:r>
              <a:rPr lang="nl-NL" altLang="nl-NL" sz="1200" b="1" dirty="0">
                <a:solidFill>
                  <a:schemeClr val="tx1"/>
                </a:solidFill>
                <a:latin typeface="Courier New" panose="02070309020205020404" pitchFamily="49" charset="0"/>
                <a:cs typeface="Courier New" panose="02070309020205020404" pitchFamily="49" charset="0"/>
              </a:rPr>
              <a:t>import</a:t>
            </a:r>
            <a:r>
              <a:rPr lang="nl-NL" altLang="nl-NL" sz="1200" dirty="0">
                <a:solidFill>
                  <a:schemeClr val="tx1"/>
                </a:solidFill>
                <a:latin typeface="Courier New" panose="02070309020205020404" pitchFamily="49" charset="0"/>
                <a:cs typeface="Courier New" panose="02070309020205020404" pitchFamily="49" charset="0"/>
              </a:rPr>
              <a:t> com.backbase.portal.foundation.domain.model.Group;</a:t>
            </a:r>
          </a:p>
          <a:p>
            <a:pPr algn="l"/>
            <a:r>
              <a:rPr lang="nl-NL" altLang="nl-NL" sz="1200" b="1" dirty="0">
                <a:solidFill>
                  <a:schemeClr val="tx1"/>
                </a:solidFill>
                <a:latin typeface="Courier New" panose="02070309020205020404" pitchFamily="49" charset="0"/>
                <a:cs typeface="Courier New" panose="02070309020205020404" pitchFamily="49" charset="0"/>
              </a:rPr>
              <a:t>import</a:t>
            </a:r>
            <a:r>
              <a:rPr lang="nl-NL" altLang="nl-NL" sz="1200" dirty="0">
                <a:solidFill>
                  <a:schemeClr val="tx1"/>
                </a:solidFill>
                <a:latin typeface="Courier New" panose="02070309020205020404" pitchFamily="49" charset="0"/>
                <a:cs typeface="Courier New" panose="02070309020205020404" pitchFamily="49" charset="0"/>
              </a:rPr>
              <a:t> com.backbase.portal.foundation.domain.model.Role;</a:t>
            </a:r>
          </a:p>
          <a:p>
            <a:pPr algn="l"/>
            <a:r>
              <a:rPr lang="nl-NL" altLang="nl-NL" sz="1200" b="1" dirty="0">
                <a:solidFill>
                  <a:schemeClr val="tx1"/>
                </a:solidFill>
                <a:latin typeface="Courier New" panose="02070309020205020404" pitchFamily="49" charset="0"/>
                <a:cs typeface="Courier New" panose="02070309020205020404" pitchFamily="49" charset="0"/>
              </a:rPr>
              <a:t>import</a:t>
            </a:r>
            <a:r>
              <a:rPr lang="nl-NL" altLang="nl-NL" sz="1200" dirty="0">
                <a:solidFill>
                  <a:schemeClr val="tx1"/>
                </a:solidFill>
                <a:latin typeface="Courier New" panose="02070309020205020404" pitchFamily="49" charset="0"/>
                <a:cs typeface="Courier New" panose="02070309020205020404" pitchFamily="49" charset="0"/>
              </a:rPr>
              <a:t> com.backbase.portal.foundation.domain.model.User;</a:t>
            </a:r>
          </a:p>
          <a:p>
            <a:pPr algn="l"/>
            <a:endParaRPr lang="nl-NL" altLang="nl-NL" sz="1200" dirty="0">
              <a:solidFill>
                <a:schemeClr val="tx1"/>
              </a:solidFill>
              <a:latin typeface="Courier New" panose="02070309020205020404" pitchFamily="49" charset="0"/>
              <a:cs typeface="Courier New" panose="02070309020205020404" pitchFamily="49" charset="0"/>
            </a:endParaRPr>
          </a:p>
          <a:p>
            <a:pPr algn="l"/>
            <a:r>
              <a:rPr lang="nl-NL" altLang="nl-NL" sz="1200" b="1" dirty="0">
                <a:solidFill>
                  <a:schemeClr val="tx1"/>
                </a:solidFill>
                <a:latin typeface="Courier New" panose="02070309020205020404" pitchFamily="49" charset="0"/>
                <a:cs typeface="Courier New" panose="02070309020205020404" pitchFamily="49" charset="0"/>
              </a:rPr>
              <a:t>public</a:t>
            </a:r>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class</a:t>
            </a:r>
            <a:r>
              <a:rPr lang="nl-NL" altLang="nl-NL" sz="1200" dirty="0">
                <a:solidFill>
                  <a:schemeClr val="tx1"/>
                </a:solidFill>
                <a:latin typeface="Courier New" panose="02070309020205020404" pitchFamily="49" charset="0"/>
                <a:cs typeface="Courier New" panose="02070309020205020404" pitchFamily="49" charset="0"/>
              </a:rPr>
              <a:t> UserDetailsContextMapperImpl </a:t>
            </a:r>
            <a:r>
              <a:rPr lang="nl-NL" altLang="nl-NL" sz="1200" b="1" dirty="0">
                <a:solidFill>
                  <a:schemeClr val="tx1"/>
                </a:solidFill>
                <a:latin typeface="Courier New" panose="02070309020205020404" pitchFamily="49" charset="0"/>
                <a:cs typeface="Courier New" panose="02070309020205020404" pitchFamily="49" charset="0"/>
              </a:rPr>
              <a:t>implements</a:t>
            </a:r>
            <a:r>
              <a:rPr lang="nl-NL" altLang="nl-NL" sz="1200" dirty="0">
                <a:solidFill>
                  <a:schemeClr val="tx1"/>
                </a:solidFill>
                <a:latin typeface="Courier New" panose="02070309020205020404" pitchFamily="49" charset="0"/>
                <a:cs typeface="Courier New" panose="02070309020205020404" pitchFamily="49" charset="0"/>
              </a:rPr>
              <a:t> UserDetailsContextMapper </a:t>
            </a:r>
            <a:r>
              <a:rPr lang="nl-NL" altLang="nl-NL" sz="1200" b="1" dirty="0">
                <a:solidFill>
                  <a:schemeClr val="tx1"/>
                </a:solidFill>
                <a:latin typeface="Courier New" panose="02070309020205020404" pitchFamily="49" charset="0"/>
                <a:cs typeface="Courier New" panose="02070309020205020404" pitchFamily="49" charset="0"/>
              </a:rPr>
              <a:t>{</a:t>
            </a:r>
          </a:p>
          <a:p>
            <a:pPr algn="l"/>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private</a:t>
            </a:r>
            <a:r>
              <a:rPr lang="nl-NL" altLang="nl-NL" sz="1200" dirty="0">
                <a:solidFill>
                  <a:schemeClr val="tx1"/>
                </a:solidFill>
                <a:latin typeface="Courier New" panose="02070309020205020404" pitchFamily="49" charset="0"/>
                <a:cs typeface="Courier New" panose="02070309020205020404" pitchFamily="49" charset="0"/>
              </a:rPr>
              <a:t> UserBusinessService users;    </a:t>
            </a:r>
          </a:p>
          <a:p>
            <a:pPr algn="l"/>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private</a:t>
            </a:r>
            <a:r>
              <a:rPr lang="nl-NL" altLang="nl-NL" sz="1200" dirty="0">
                <a:solidFill>
                  <a:schemeClr val="tx1"/>
                </a:solidFill>
                <a:latin typeface="Courier New" panose="02070309020205020404" pitchFamily="49" charset="0"/>
                <a:cs typeface="Courier New" panose="02070309020205020404" pitchFamily="49" charset="0"/>
              </a:rPr>
              <a:t> GroupBusinessService groups;    </a:t>
            </a:r>
          </a:p>
          <a:p>
            <a:pPr algn="l"/>
            <a:endParaRPr lang="nl-NL" altLang="nl-NL" sz="1200" dirty="0">
              <a:solidFill>
                <a:schemeClr val="tx1"/>
              </a:solidFill>
              <a:latin typeface="Courier New" panose="02070309020205020404" pitchFamily="49" charset="0"/>
              <a:cs typeface="Courier New" panose="02070309020205020404" pitchFamily="49" charset="0"/>
            </a:endParaRPr>
          </a:p>
          <a:p>
            <a:pPr algn="l"/>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public</a:t>
            </a:r>
            <a:r>
              <a:rPr lang="nl-NL" altLang="nl-NL" sz="1200" dirty="0">
                <a:solidFill>
                  <a:schemeClr val="tx1"/>
                </a:solidFill>
                <a:latin typeface="Courier New" panose="02070309020205020404" pitchFamily="49" charset="0"/>
                <a:cs typeface="Courier New" panose="02070309020205020404" pitchFamily="49" charset="0"/>
              </a:rPr>
              <a:t> UserDetailsContextMapperImpl(UserBusinessService users, GroupBusinessService groups) </a:t>
            </a:r>
            <a:r>
              <a:rPr lang="nl-NL" altLang="nl-NL" sz="1200" b="1" dirty="0">
                <a:solidFill>
                  <a:schemeClr val="tx1"/>
                </a:solidFill>
                <a:latin typeface="Courier New" panose="02070309020205020404" pitchFamily="49" charset="0"/>
                <a:cs typeface="Courier New" panose="02070309020205020404" pitchFamily="49" charset="0"/>
              </a:rPr>
              <a:t>{</a:t>
            </a:r>
            <a:r>
              <a:rPr lang="nl-NL" altLang="nl-NL" sz="1200" dirty="0">
                <a:solidFill>
                  <a:schemeClr val="tx1"/>
                </a:solidFill>
                <a:latin typeface="Courier New" panose="02070309020205020404" pitchFamily="49" charset="0"/>
                <a:cs typeface="Courier New" panose="02070309020205020404" pitchFamily="49" charset="0"/>
              </a:rPr>
              <a:t>        </a:t>
            </a:r>
          </a:p>
          <a:p>
            <a:pPr algn="l"/>
            <a:r>
              <a:rPr lang="nl-NL" altLang="nl-NL" sz="1200" dirty="0">
                <a:solidFill>
                  <a:schemeClr val="tx1"/>
                </a:solidFill>
                <a:latin typeface="Courier New" panose="02070309020205020404" pitchFamily="49" charset="0"/>
                <a:cs typeface="Courier New" panose="02070309020205020404" pitchFamily="49" charset="0"/>
              </a:rPr>
              <a:t>         this.users = users;    this.groups = groups;</a:t>
            </a:r>
          </a:p>
          <a:p>
            <a:pPr algn="l"/>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a:t>
            </a:r>
          </a:p>
          <a:p>
            <a:pPr algn="l"/>
            <a:r>
              <a:rPr lang="nl-NL" altLang="nl-NL" sz="1200" dirty="0">
                <a:solidFill>
                  <a:schemeClr val="tx1"/>
                </a:solidFill>
                <a:latin typeface="Courier New" panose="02070309020205020404" pitchFamily="49" charset="0"/>
                <a:cs typeface="Courier New" panose="02070309020205020404" pitchFamily="49" charset="0"/>
              </a:rPr>
              <a:t>    ...</a:t>
            </a:r>
          </a:p>
          <a:p>
            <a:pPr algn="l"/>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@Override </a:t>
            </a:r>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public</a:t>
            </a:r>
            <a:r>
              <a:rPr lang="nl-NL" altLang="nl-NL" sz="1200" dirty="0">
                <a:solidFill>
                  <a:schemeClr val="tx1"/>
                </a:solidFill>
                <a:latin typeface="Courier New" panose="02070309020205020404" pitchFamily="49" charset="0"/>
                <a:cs typeface="Courier New" panose="02070309020205020404" pitchFamily="49" charset="0"/>
              </a:rPr>
              <a:t> UserDetails </a:t>
            </a:r>
            <a:br>
              <a:rPr lang="nl-NL" altLang="nl-NL" sz="1200" dirty="0">
                <a:solidFill>
                  <a:schemeClr val="tx1"/>
                </a:solidFill>
                <a:latin typeface="Courier New" panose="02070309020205020404" pitchFamily="49" charset="0"/>
                <a:cs typeface="Courier New" panose="02070309020205020404" pitchFamily="49" charset="0"/>
              </a:rPr>
            </a:br>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u="sng" dirty="0">
                <a:solidFill>
                  <a:schemeClr val="tx1"/>
                </a:solidFill>
                <a:latin typeface="Courier New" panose="02070309020205020404" pitchFamily="49" charset="0"/>
                <a:cs typeface="Courier New" panose="02070309020205020404" pitchFamily="49" charset="0"/>
              </a:rPr>
              <a:t>mapUserFromContext</a:t>
            </a:r>
            <a:r>
              <a:rPr lang="nl-NL" altLang="nl-NL" sz="1200" b="1" dirty="0">
                <a:solidFill>
                  <a:schemeClr val="tx1"/>
                </a:solidFill>
                <a:latin typeface="Courier New" panose="02070309020205020404" pitchFamily="49" charset="0"/>
                <a:cs typeface="Courier New" panose="02070309020205020404" pitchFamily="49" charset="0"/>
              </a:rPr>
              <a:t>(</a:t>
            </a:r>
            <a:r>
              <a:rPr lang="nl-NL" altLang="nl-NL" sz="1200" dirty="0">
                <a:solidFill>
                  <a:schemeClr val="tx1"/>
                </a:solidFill>
                <a:latin typeface="Courier New" panose="02070309020205020404" pitchFamily="49" charset="0"/>
                <a:cs typeface="Courier New" panose="02070309020205020404" pitchFamily="49" charset="0"/>
              </a:rPr>
              <a:t>DirContextOperations ctx, String userName, Collection authorities </a:t>
            </a:r>
            <a:r>
              <a:rPr lang="nl-NL" altLang="nl-NL" sz="1200" b="1" dirty="0">
                <a:solidFill>
                  <a:schemeClr val="tx1"/>
                </a:solidFill>
                <a:latin typeface="Courier New" panose="02070309020205020404" pitchFamily="49" charset="0"/>
                <a:cs typeface="Courier New" panose="02070309020205020404" pitchFamily="49" charset="0"/>
              </a:rPr>
              <a:t>)</a:t>
            </a:r>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a:t>
            </a:r>
          </a:p>
          <a:p>
            <a:pPr algn="l"/>
            <a:r>
              <a:rPr lang="nl-NL" altLang="nl-NL" sz="1200" dirty="0">
                <a:solidFill>
                  <a:schemeClr val="tx1"/>
                </a:solidFill>
                <a:latin typeface="Courier New" panose="02070309020205020404" pitchFamily="49" charset="0"/>
                <a:cs typeface="Courier New" panose="02070309020205020404" pitchFamily="49" charset="0"/>
              </a:rPr>
              <a:t>          ...</a:t>
            </a:r>
          </a:p>
          <a:p>
            <a:pPr algn="l"/>
            <a:r>
              <a:rPr lang="nl-NL" altLang="nl-NL" sz="1200" dirty="0">
                <a:solidFill>
                  <a:schemeClr val="tx1"/>
                </a:solidFill>
                <a:latin typeface="Courier New" panose="02070309020205020404" pitchFamily="49" charset="0"/>
                <a:cs typeface="Courier New" panose="02070309020205020404" pitchFamily="49" charset="0"/>
              </a:rPr>
              <a:t>          User user = users.getUser(userName);</a:t>
            </a:r>
          </a:p>
          <a:p>
            <a:pPr algn="l"/>
            <a:r>
              <a:rPr lang="nl-NL" altLang="nl-NL" sz="1200" dirty="0">
                <a:solidFill>
                  <a:schemeClr val="tx1"/>
                </a:solidFill>
                <a:latin typeface="Courier New" panose="02070309020205020404" pitchFamily="49" charset="0"/>
                <a:cs typeface="Courier New" panose="02070309020205020404" pitchFamily="49" charset="0"/>
              </a:rPr>
              <a:t>          user.getGroups().add(groups.getGroup( </a:t>
            </a:r>
            <a:r>
              <a:rPr lang="nl-NL" altLang="en-US" sz="1200" dirty="0">
                <a:solidFill>
                  <a:schemeClr val="tx1"/>
                </a:solidFill>
                <a:latin typeface="Courier New" panose="02070309020205020404" pitchFamily="49" charset="0"/>
                <a:cs typeface="Courier New" panose="02070309020205020404" pitchFamily="49" charset="0"/>
              </a:rPr>
              <a:t>“</a:t>
            </a:r>
            <a:r>
              <a:rPr lang="nl-NL" altLang="nl-NL" sz="1200" dirty="0">
                <a:solidFill>
                  <a:schemeClr val="tx1"/>
                </a:solidFill>
                <a:latin typeface="Courier New" panose="02070309020205020404" pitchFamily="49" charset="0"/>
                <a:cs typeface="Courier New" panose="02070309020205020404" pitchFamily="49" charset="0"/>
              </a:rPr>
              <a:t>EMPLOYEES</a:t>
            </a:r>
            <a:r>
              <a:rPr lang="nl-NL" altLang="en-US" sz="1200" dirty="0">
                <a:solidFill>
                  <a:schemeClr val="tx1"/>
                </a:solidFill>
                <a:latin typeface="Courier New" panose="02070309020205020404" pitchFamily="49" charset="0"/>
                <a:cs typeface="Courier New" panose="02070309020205020404" pitchFamily="49" charset="0"/>
              </a:rPr>
              <a:t>”</a:t>
            </a:r>
            <a:r>
              <a:rPr lang="nl-NL" altLang="nl-NL" sz="1200" dirty="0">
                <a:solidFill>
                  <a:schemeClr val="tx1"/>
                </a:solidFill>
                <a:latin typeface="Courier New" panose="02070309020205020404" pitchFamily="49" charset="0"/>
                <a:cs typeface="Courier New" panose="02070309020205020404" pitchFamily="49" charset="0"/>
              </a:rPr>
              <a:t> ));</a:t>
            </a:r>
          </a:p>
          <a:p>
            <a:pPr algn="l"/>
            <a:r>
              <a:rPr lang="nl-NL" altLang="nl-NL" sz="1200" dirty="0">
                <a:solidFill>
                  <a:schemeClr val="tx1"/>
                </a:solidFill>
                <a:latin typeface="Courier New" panose="02070309020205020404" pitchFamily="49" charset="0"/>
                <a:cs typeface="Courier New" panose="02070309020205020404" pitchFamily="49" charset="0"/>
              </a:rPr>
              <a:t>          ...</a:t>
            </a:r>
          </a:p>
          <a:p>
            <a:pPr algn="l"/>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return</a:t>
            </a:r>
            <a:r>
              <a:rPr lang="nl-NL" altLang="nl-NL" sz="1200" dirty="0">
                <a:solidFill>
                  <a:schemeClr val="tx1"/>
                </a:solidFill>
                <a:latin typeface="Courier New" panose="02070309020205020404" pitchFamily="49" charset="0"/>
                <a:cs typeface="Courier New" panose="02070309020205020404" pitchFamily="49" charset="0"/>
              </a:rPr>
              <a:t> user;</a:t>
            </a:r>
          </a:p>
          <a:p>
            <a:pPr algn="l"/>
            <a:r>
              <a:rPr lang="nl-NL" altLang="nl-NL" sz="1200" dirty="0">
                <a:solidFill>
                  <a:schemeClr val="tx1"/>
                </a:solidFill>
                <a:latin typeface="Courier New" panose="02070309020205020404" pitchFamily="49" charset="0"/>
                <a:cs typeface="Courier New" panose="02070309020205020404" pitchFamily="49" charset="0"/>
              </a:rPr>
              <a:t>    </a:t>
            </a:r>
            <a:r>
              <a:rPr lang="nl-NL" altLang="nl-NL" sz="1200" b="1" dirty="0">
                <a:solidFill>
                  <a:schemeClr val="tx1"/>
                </a:solidFill>
                <a:latin typeface="Courier New" panose="02070309020205020404" pitchFamily="49" charset="0"/>
                <a:cs typeface="Courier New" panose="02070309020205020404" pitchFamily="49" charset="0"/>
              </a:rPr>
              <a:t>}</a:t>
            </a:r>
          </a:p>
          <a:p>
            <a:pPr algn="l"/>
            <a:r>
              <a:rPr lang="nl-NL" altLang="nl-NL" sz="1200" b="1"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 xmlns:p14="http://schemas.microsoft.com/office/powerpoint/2010/main" val="236479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Authentication Mapping - Challenges</a:t>
            </a:r>
            <a:endParaRPr lang="en-US" dirty="0"/>
          </a:p>
        </p:txBody>
      </p:sp>
      <p:sp>
        <p:nvSpPr>
          <p:cNvPr id="3" name="Content Placeholder 2"/>
          <p:cNvSpPr>
            <a:spLocks noGrp="1"/>
          </p:cNvSpPr>
          <p:nvPr>
            <p:ph sz="quarter" idx="14"/>
          </p:nvPr>
        </p:nvSpPr>
        <p:spPr/>
        <p:txBody>
          <a:bodyPr/>
          <a:lstStyle/>
          <a:p>
            <a:pPr>
              <a:buSzPct val="100000"/>
            </a:pPr>
            <a:r>
              <a:rPr lang="en-US" altLang="nl-NL" dirty="0"/>
              <a:t>Be aware of the complex mapping of users and groups</a:t>
            </a:r>
          </a:p>
          <a:p>
            <a:pPr>
              <a:buSzPct val="100000"/>
            </a:pPr>
            <a:r>
              <a:rPr lang="en-US" altLang="nl-NL" dirty="0"/>
              <a:t>Authentication provider should map authenticated users to portal users</a:t>
            </a:r>
          </a:p>
          <a:p>
            <a:pPr>
              <a:buSzPct val="100000"/>
            </a:pPr>
            <a:r>
              <a:rPr lang="en-US" altLang="nl-NL" dirty="0"/>
              <a:t>You get personalization conflicts if user ID</a:t>
            </a:r>
            <a:r>
              <a:rPr lang="en-US" altLang="en-US" dirty="0"/>
              <a:t>’</a:t>
            </a:r>
            <a:r>
              <a:rPr lang="en-US" altLang="nl-NL" dirty="0"/>
              <a:t>s are not </a:t>
            </a:r>
            <a:r>
              <a:rPr lang="en-US" altLang="nl-NL" dirty="0" smtClean="0"/>
              <a:t>matching</a:t>
            </a:r>
          </a:p>
          <a:p>
            <a:pPr>
              <a:buSzPct val="100000"/>
            </a:pPr>
            <a:endParaRPr lang="en-US" altLang="nl-NL" dirty="0" smtClean="0"/>
          </a:p>
          <a:p>
            <a:pPr marL="0" indent="0">
              <a:spcBef>
                <a:spcPts val="0"/>
              </a:spcBef>
              <a:buClrTx/>
              <a:buSzTx/>
              <a:buNone/>
              <a:defRPr/>
            </a:pPr>
            <a:r>
              <a:rPr lang="en-US" altLang="nl-NL" b="1" dirty="0" smtClean="0"/>
              <a:t>Note:</a:t>
            </a:r>
            <a:r>
              <a:rPr lang="en-US" altLang="nl-NL" dirty="0" smtClean="0"/>
              <a:t> </a:t>
            </a:r>
            <a:r>
              <a:rPr lang="nl-NL" altLang="nl-NL" dirty="0" smtClean="0"/>
              <a:t>Steer clear of complex user mapping. It becomes a huge maintenance issue between the portal and the security provider</a:t>
            </a:r>
          </a:p>
          <a:p>
            <a:endParaRPr lang="en-US" altLang="nl-NL" dirty="0" smtClean="0"/>
          </a:p>
          <a:p>
            <a:pPr>
              <a:buSzPct val="100000"/>
            </a:pPr>
            <a:endParaRPr lang="en-US" altLang="nl-NL"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37</a:t>
            </a:fld>
            <a:endParaRPr lang="en-US" dirty="0"/>
          </a:p>
        </p:txBody>
      </p:sp>
    </p:spTree>
    <p:extLst>
      <p:ext uri="{BB962C8B-B14F-4D97-AF65-F5344CB8AC3E}">
        <p14:creationId xmlns="" xmlns:p14="http://schemas.microsoft.com/office/powerpoint/2010/main" val="36578021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38</a:t>
            </a:fld>
            <a:endParaRPr lang="en-US" dirty="0"/>
          </a:p>
        </p:txBody>
      </p:sp>
      <p:sp>
        <p:nvSpPr>
          <p:cNvPr id="2" name="Text Placeholder 1"/>
          <p:cNvSpPr>
            <a:spLocks noGrp="1"/>
          </p:cNvSpPr>
          <p:nvPr>
            <p:ph type="body" sz="quarter" idx="13"/>
          </p:nvPr>
        </p:nvSpPr>
        <p:spPr/>
        <p:txBody>
          <a:bodyPr/>
          <a:lstStyle/>
          <a:p>
            <a:r>
              <a:rPr lang="en-US" dirty="0" smtClean="0"/>
              <a:t>Exercise – LDAP Authentication Provider</a:t>
            </a:r>
            <a:endParaRPr lang="en-US" dirty="0"/>
          </a:p>
        </p:txBody>
      </p:sp>
      <p:sp>
        <p:nvSpPr>
          <p:cNvPr id="3" name="Content Placeholder 2"/>
          <p:cNvSpPr>
            <a:spLocks noGrp="1"/>
          </p:cNvSpPr>
          <p:nvPr>
            <p:ph sz="quarter" idx="16"/>
          </p:nvPr>
        </p:nvSpPr>
        <p:spPr/>
        <p:txBody>
          <a:bodyPr/>
          <a:lstStyle/>
          <a:p>
            <a:pPr>
              <a:buClr>
                <a:schemeClr val="tx2">
                  <a:lumMod val="50000"/>
                  <a:lumOff val="50000"/>
                </a:schemeClr>
              </a:buClr>
            </a:pPr>
            <a:r>
              <a:rPr lang="en-US" sz="3600" dirty="0" smtClean="0"/>
              <a:t>Integrate and configure an LDAP </a:t>
            </a:r>
            <a:r>
              <a:rPr lang="en-US" sz="3600" dirty="0"/>
              <a:t>authentication </a:t>
            </a:r>
            <a:r>
              <a:rPr lang="en-US" sz="3600" dirty="0" smtClean="0"/>
              <a:t>provider</a:t>
            </a:r>
          </a:p>
          <a:p>
            <a:pPr>
              <a:buClr>
                <a:schemeClr val="tx2">
                  <a:lumMod val="50000"/>
                  <a:lumOff val="50000"/>
                </a:schemeClr>
              </a:buClr>
            </a:pPr>
            <a:endParaRPr lang="en-US" sz="2400" dirty="0" smtClean="0"/>
          </a:p>
          <a:p>
            <a:pPr>
              <a:buClr>
                <a:schemeClr val="tx2">
                  <a:lumMod val="50000"/>
                  <a:lumOff val="50000"/>
                </a:schemeClr>
              </a:buClr>
            </a:pPr>
            <a:r>
              <a:rPr lang="en-US" sz="2800" dirty="0" smtClean="0">
                <a:solidFill>
                  <a:srgbClr val="C00000"/>
                </a:solidFill>
              </a:rPr>
              <a:t>How To </a:t>
            </a:r>
            <a:r>
              <a:rPr lang="en-US" sz="2800" dirty="0">
                <a:solidFill>
                  <a:srgbClr val="C00000"/>
                </a:solidFill>
              </a:rPr>
              <a:t>Guides » Security » </a:t>
            </a:r>
            <a:r>
              <a:rPr lang="en-US" sz="2800" dirty="0" smtClean="0">
                <a:solidFill>
                  <a:srgbClr val="C00000"/>
                </a:solidFill>
                <a:latin typeface="Roboto Black" panose="02000000000000000000" pitchFamily="2" charset="0"/>
                <a:ea typeface="Roboto Black" panose="02000000000000000000" pitchFamily="2" charset="0"/>
              </a:rPr>
              <a:t>Integration and Configuring Spring Security Providers – LDAP Integration</a:t>
            </a:r>
            <a:r>
              <a:rPr lang="en-US" sz="2400" dirty="0" smtClean="0"/>
              <a:t/>
            </a:r>
            <a:br>
              <a:rPr lang="en-US" sz="2400" dirty="0" smtClean="0"/>
            </a:br>
            <a:endParaRPr lang="en-US" sz="2400" dirty="0" smtClean="0"/>
          </a:p>
          <a:p>
            <a:endParaRPr lang="en-US" sz="2400" dirty="0"/>
          </a:p>
        </p:txBody>
      </p:sp>
    </p:spTree>
    <p:extLst>
      <p:ext uri="{BB962C8B-B14F-4D97-AF65-F5344CB8AC3E}">
        <p14:creationId xmlns="" xmlns:p14="http://schemas.microsoft.com/office/powerpoint/2010/main" val="15455001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FF59741-7650-A046-95B5-8D31235C520E}" type="slidenum">
              <a:rPr lang="en-US" smtClean="0"/>
              <a:pPr/>
              <a:t>39</a:t>
            </a:fld>
            <a:endParaRPr lang="en-US" dirty="0"/>
          </a:p>
        </p:txBody>
      </p:sp>
      <p:sp>
        <p:nvSpPr>
          <p:cNvPr id="5" name="Text Placeholder 4"/>
          <p:cNvSpPr>
            <a:spLocks noGrp="1"/>
          </p:cNvSpPr>
          <p:nvPr>
            <p:ph type="body" sz="quarter" idx="11"/>
          </p:nvPr>
        </p:nvSpPr>
        <p:spPr/>
        <p:txBody>
          <a:bodyPr/>
          <a:lstStyle/>
          <a:p>
            <a:r>
              <a:rPr lang="en-US" dirty="0" smtClean="0"/>
              <a:t>Custom Authentication Provider</a:t>
            </a:r>
            <a:endParaRPr lang="en-US" dirty="0"/>
          </a:p>
        </p:txBody>
      </p:sp>
      <p:sp>
        <p:nvSpPr>
          <p:cNvPr id="6" name="Text Placeholder 5"/>
          <p:cNvSpPr>
            <a:spLocks noGrp="1"/>
          </p:cNvSpPr>
          <p:nvPr>
            <p:ph type="body" sz="quarter" idx="12"/>
          </p:nvPr>
        </p:nvSpPr>
        <p:spPr/>
        <p:txBody>
          <a:bodyPr/>
          <a:lstStyle/>
          <a:p>
            <a:r>
              <a:rPr lang="en-US" dirty="0"/>
              <a:t>Advanced Security</a:t>
            </a:r>
          </a:p>
          <a:p>
            <a:endParaRPr lang="en-US" dirty="0"/>
          </a:p>
        </p:txBody>
      </p:sp>
    </p:spTree>
    <p:extLst>
      <p:ext uri="{BB962C8B-B14F-4D97-AF65-F5344CB8AC3E}">
        <p14:creationId xmlns="" xmlns:p14="http://schemas.microsoft.com/office/powerpoint/2010/main" val="2161814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FF59741-7650-A046-95B5-8D31235C520E}" type="slidenum">
              <a:rPr lang="en-US" smtClean="0"/>
              <a:pPr/>
              <a:t>4</a:t>
            </a:fld>
            <a:endParaRPr lang="en-US" dirty="0"/>
          </a:p>
        </p:txBody>
      </p:sp>
      <p:sp>
        <p:nvSpPr>
          <p:cNvPr id="2" name="Text Placeholder 1"/>
          <p:cNvSpPr>
            <a:spLocks noGrp="1"/>
          </p:cNvSpPr>
          <p:nvPr>
            <p:ph type="body" sz="quarter" idx="11"/>
          </p:nvPr>
        </p:nvSpPr>
        <p:spPr/>
        <p:txBody>
          <a:bodyPr/>
          <a:lstStyle/>
          <a:p>
            <a:r>
              <a:rPr lang="en-US" dirty="0" smtClean="0"/>
              <a:t>Portal Security Key Concepts</a:t>
            </a:r>
            <a:endParaRPr lang="en-US" dirty="0"/>
          </a:p>
        </p:txBody>
      </p:sp>
      <p:sp>
        <p:nvSpPr>
          <p:cNvPr id="4" name="Text Placeholder 3"/>
          <p:cNvSpPr>
            <a:spLocks noGrp="1"/>
          </p:cNvSpPr>
          <p:nvPr>
            <p:ph type="body" sz="quarter" idx="12"/>
          </p:nvPr>
        </p:nvSpPr>
        <p:spPr/>
        <p:txBody>
          <a:bodyPr/>
          <a:lstStyle/>
          <a:p>
            <a:r>
              <a:rPr lang="en-US" dirty="0"/>
              <a:t>Advanced Security</a:t>
            </a:r>
          </a:p>
          <a:p>
            <a:endParaRPr lang="en-US" dirty="0"/>
          </a:p>
        </p:txBody>
      </p:sp>
    </p:spTree>
    <p:extLst>
      <p:ext uri="{BB962C8B-B14F-4D97-AF65-F5344CB8AC3E}">
        <p14:creationId xmlns="" xmlns:p14="http://schemas.microsoft.com/office/powerpoint/2010/main" val="19305035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Authentication Provider Interface</a:t>
            </a:r>
            <a:endParaRPr lang="en-US" dirty="0"/>
          </a:p>
        </p:txBody>
      </p:sp>
      <p:sp>
        <p:nvSpPr>
          <p:cNvPr id="6" name="Content Placeholder 5"/>
          <p:cNvSpPr>
            <a:spLocks noGrp="1"/>
          </p:cNvSpPr>
          <p:nvPr>
            <p:ph sz="quarter" idx="14"/>
          </p:nvPr>
        </p:nvSpPr>
        <p:spPr/>
        <p:txBody>
          <a:bodyPr/>
          <a:lstStyle/>
          <a:p>
            <a:r>
              <a:rPr lang="en-US" dirty="0"/>
              <a:t>You can write your own authentication provider by implementing the authentication provider interface:</a:t>
            </a:r>
          </a:p>
          <a:p>
            <a:pPr lvl="1"/>
            <a:r>
              <a:rPr lang="en-US" dirty="0" smtClean="0"/>
              <a:t>org.springframework.security.authentication.AuthenticationProvider</a:t>
            </a:r>
            <a:endParaRPr lang="en-US" dirty="0"/>
          </a:p>
          <a:p>
            <a:r>
              <a:rPr lang="en-US" dirty="0"/>
              <a:t>Two methods:</a:t>
            </a:r>
          </a:p>
          <a:p>
            <a:pPr lvl="1"/>
            <a:r>
              <a:rPr lang="en-US" dirty="0"/>
              <a:t>authenticate(Authentication authentication)</a:t>
            </a:r>
          </a:p>
          <a:p>
            <a:pPr lvl="2"/>
            <a:r>
              <a:rPr lang="en-US" dirty="0"/>
              <a:t>Performs authentication</a:t>
            </a:r>
          </a:p>
          <a:p>
            <a:pPr lvl="2"/>
            <a:r>
              <a:rPr lang="en-US" dirty="0"/>
              <a:t>In portal you may need to create portal a new user if necessary</a:t>
            </a:r>
          </a:p>
          <a:p>
            <a:pPr lvl="1"/>
            <a:r>
              <a:rPr lang="en-US" dirty="0"/>
              <a:t>supports(Class&lt;? extends Object&gt; authentication)</a:t>
            </a:r>
          </a:p>
          <a:p>
            <a:pPr lvl="2"/>
            <a:r>
              <a:rPr lang="en-US" dirty="0"/>
              <a:t>True if provider supports the indicated Authentication object</a:t>
            </a:r>
          </a:p>
          <a:p>
            <a:pPr lvl="2"/>
            <a:r>
              <a:rPr lang="en-US" dirty="0"/>
              <a:t>Default token is </a:t>
            </a:r>
            <a:r>
              <a:rPr lang="en-US" dirty="0" err="1"/>
              <a:t>UserNamePasswordToken</a:t>
            </a:r>
            <a:endParaRPr lang="en-US" dirty="0"/>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40</a:t>
            </a:fld>
            <a:endParaRPr lang="en-US" dirty="0"/>
          </a:p>
        </p:txBody>
      </p:sp>
    </p:spTree>
    <p:extLst>
      <p:ext uri="{BB962C8B-B14F-4D97-AF65-F5344CB8AC3E}">
        <p14:creationId xmlns="" xmlns:p14="http://schemas.microsoft.com/office/powerpoint/2010/main" val="2734715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41</a:t>
            </a:fld>
            <a:endParaRPr lang="en-US" dirty="0"/>
          </a:p>
        </p:txBody>
      </p:sp>
      <p:sp>
        <p:nvSpPr>
          <p:cNvPr id="2" name="Text Placeholder 1"/>
          <p:cNvSpPr>
            <a:spLocks noGrp="1"/>
          </p:cNvSpPr>
          <p:nvPr>
            <p:ph type="body" sz="quarter" idx="13"/>
          </p:nvPr>
        </p:nvSpPr>
        <p:spPr/>
        <p:txBody>
          <a:bodyPr/>
          <a:lstStyle/>
          <a:p>
            <a:r>
              <a:rPr lang="en-US" dirty="0" smtClean="0"/>
              <a:t>Exercise – Custom Authentication Provider</a:t>
            </a:r>
            <a:endParaRPr lang="en-US" dirty="0"/>
          </a:p>
        </p:txBody>
      </p:sp>
      <p:sp>
        <p:nvSpPr>
          <p:cNvPr id="3" name="Content Placeholder 2"/>
          <p:cNvSpPr>
            <a:spLocks noGrp="1"/>
          </p:cNvSpPr>
          <p:nvPr>
            <p:ph sz="quarter" idx="16"/>
          </p:nvPr>
        </p:nvSpPr>
        <p:spPr>
          <a:xfrm>
            <a:off x="365760" y="1038225"/>
            <a:ext cx="7734632" cy="5470525"/>
          </a:xfrm>
        </p:spPr>
        <p:txBody>
          <a:bodyPr/>
          <a:lstStyle/>
          <a:p>
            <a:pPr marL="342900" indent="-342900">
              <a:buClr>
                <a:schemeClr val="tx2">
                  <a:lumMod val="50000"/>
                  <a:lumOff val="50000"/>
                </a:schemeClr>
              </a:buClr>
              <a:buFont typeface="Wingdings" panose="05000000000000000000" pitchFamily="2" charset="2"/>
              <a:buChar char="§"/>
            </a:pPr>
            <a:r>
              <a:rPr lang="en-US" sz="2800" dirty="0"/>
              <a:t>Create a custom authentication provider </a:t>
            </a:r>
          </a:p>
          <a:p>
            <a:pPr marL="342900" indent="-342900">
              <a:buClr>
                <a:schemeClr val="tx2">
                  <a:lumMod val="50000"/>
                  <a:lumOff val="50000"/>
                </a:schemeClr>
              </a:buClr>
              <a:buFont typeface="Wingdings" panose="05000000000000000000" pitchFamily="2" charset="2"/>
              <a:buChar char="§"/>
            </a:pPr>
            <a:r>
              <a:rPr lang="en-US" sz="2800" dirty="0"/>
              <a:t>Implement the </a:t>
            </a:r>
            <a:r>
              <a:rPr lang="en-US" sz="2800" dirty="0" err="1"/>
              <a:t>AuthenticationProvider</a:t>
            </a:r>
            <a:r>
              <a:rPr lang="en-US" sz="2800" dirty="0"/>
              <a:t> interface</a:t>
            </a:r>
          </a:p>
          <a:p>
            <a:pPr marL="342900" indent="-342900">
              <a:buClr>
                <a:schemeClr val="tx2">
                  <a:lumMod val="50000"/>
                  <a:lumOff val="50000"/>
                </a:schemeClr>
              </a:buClr>
              <a:buFont typeface="Wingdings" panose="05000000000000000000" pitchFamily="2" charset="2"/>
              <a:buChar char="§"/>
            </a:pPr>
            <a:r>
              <a:rPr lang="en-US" sz="2800" dirty="0"/>
              <a:t>Use </a:t>
            </a:r>
            <a:r>
              <a:rPr lang="en-US" sz="2800" dirty="0" err="1"/>
              <a:t>UsernamePasswordAuthenticationToken</a:t>
            </a:r>
            <a:endParaRPr lang="en-US" sz="2800" dirty="0"/>
          </a:p>
          <a:p>
            <a:pPr marL="342900" indent="-342900">
              <a:buClr>
                <a:schemeClr val="tx2">
                  <a:lumMod val="50000"/>
                  <a:lumOff val="50000"/>
                </a:schemeClr>
              </a:buClr>
              <a:buFont typeface="Wingdings" panose="05000000000000000000" pitchFamily="2" charset="2"/>
              <a:buChar char="§"/>
            </a:pPr>
            <a:r>
              <a:rPr lang="en-US" sz="2800" dirty="0"/>
              <a:t>Keep users locally in Class. </a:t>
            </a:r>
          </a:p>
          <a:p>
            <a:pPr marL="342900" indent="-342900">
              <a:buClr>
                <a:schemeClr val="tx2">
                  <a:lumMod val="50000"/>
                  <a:lumOff val="50000"/>
                </a:schemeClr>
              </a:buClr>
              <a:buFont typeface="Wingdings" panose="05000000000000000000" pitchFamily="2" charset="2"/>
              <a:buChar char="§"/>
            </a:pPr>
            <a:r>
              <a:rPr lang="en-US" sz="2800" dirty="0"/>
              <a:t>Automatically create users in portal database</a:t>
            </a:r>
          </a:p>
          <a:p>
            <a:pPr marL="342900" indent="-342900">
              <a:buClr>
                <a:schemeClr val="tx2">
                  <a:lumMod val="50000"/>
                  <a:lumOff val="50000"/>
                </a:schemeClr>
              </a:buClr>
              <a:buFont typeface="Wingdings" panose="05000000000000000000" pitchFamily="2" charset="2"/>
              <a:buChar char="§"/>
            </a:pPr>
            <a:r>
              <a:rPr lang="en-US" sz="2800" dirty="0"/>
              <a:t>Assign default user groups</a:t>
            </a:r>
          </a:p>
          <a:p>
            <a:endParaRPr lang="en-US" sz="2800" dirty="0"/>
          </a:p>
        </p:txBody>
      </p:sp>
    </p:spTree>
    <p:extLst>
      <p:ext uri="{BB962C8B-B14F-4D97-AF65-F5344CB8AC3E}">
        <p14:creationId xmlns="" xmlns:p14="http://schemas.microsoft.com/office/powerpoint/2010/main" val="427917228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42</a:t>
            </a:fld>
            <a:endParaRPr lang="en-US" dirty="0"/>
          </a:p>
        </p:txBody>
      </p:sp>
      <p:sp>
        <p:nvSpPr>
          <p:cNvPr id="5" name="Text Placeholder 4"/>
          <p:cNvSpPr>
            <a:spLocks noGrp="1"/>
          </p:cNvSpPr>
          <p:nvPr>
            <p:ph type="body" sz="quarter" idx="11"/>
          </p:nvPr>
        </p:nvSpPr>
        <p:spPr/>
        <p:txBody>
          <a:bodyPr/>
          <a:lstStyle/>
          <a:p>
            <a:r>
              <a:rPr lang="en-US" dirty="0" err="1" smtClean="0"/>
              <a:t>Multitenancy</a:t>
            </a:r>
            <a:endParaRPr lang="en-US" dirty="0"/>
          </a:p>
        </p:txBody>
      </p:sp>
      <p:sp>
        <p:nvSpPr>
          <p:cNvPr id="6" name="Text Placeholder 5"/>
          <p:cNvSpPr>
            <a:spLocks noGrp="1"/>
          </p:cNvSpPr>
          <p:nvPr>
            <p:ph type="body" sz="quarter" idx="12"/>
          </p:nvPr>
        </p:nvSpPr>
        <p:spPr/>
        <p:txBody>
          <a:bodyPr/>
          <a:lstStyle/>
          <a:p>
            <a:r>
              <a:rPr lang="en-US" dirty="0"/>
              <a:t>Advanced Security</a:t>
            </a:r>
          </a:p>
          <a:p>
            <a:endParaRPr lang="en-US" dirty="0"/>
          </a:p>
        </p:txBody>
      </p:sp>
    </p:spTree>
    <p:extLst>
      <p:ext uri="{BB962C8B-B14F-4D97-AF65-F5344CB8AC3E}">
        <p14:creationId xmlns="" xmlns:p14="http://schemas.microsoft.com/office/powerpoint/2010/main" val="42873892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err="1" smtClean="0"/>
              <a:t>Multitenancy</a:t>
            </a:r>
            <a:endParaRPr lang="en-US" dirty="0"/>
          </a:p>
        </p:txBody>
      </p:sp>
      <p:sp>
        <p:nvSpPr>
          <p:cNvPr id="6" name="Content Placeholder 5"/>
          <p:cNvSpPr>
            <a:spLocks noGrp="1"/>
          </p:cNvSpPr>
          <p:nvPr>
            <p:ph sz="quarter" idx="14"/>
          </p:nvPr>
        </p:nvSpPr>
        <p:spPr/>
        <p:txBody>
          <a:bodyPr/>
          <a:lstStyle/>
          <a:p>
            <a:pPr marL="0" indent="0" algn="ctr">
              <a:buNone/>
            </a:pPr>
            <a:r>
              <a:rPr lang="en-US" i="1" dirty="0"/>
              <a:t>Multi-tenancy is an architecture in which a single instance of a software application serves multiple customers.</a:t>
            </a:r>
          </a:p>
          <a:p>
            <a:r>
              <a:rPr lang="en-US" dirty="0"/>
              <a:t>A single portal server can hold multiple portals.</a:t>
            </a:r>
          </a:p>
          <a:p>
            <a:r>
              <a:rPr lang="en-US" dirty="0"/>
              <a:t>A “portal” equals “tenant”</a:t>
            </a:r>
          </a:p>
          <a:p>
            <a:r>
              <a:rPr lang="en-US" dirty="0"/>
              <a:t>Each portal can have different authentication mechanisms, different authorizations, different login/logout pages.</a:t>
            </a:r>
          </a:p>
          <a:p>
            <a:r>
              <a:rPr lang="en-US" dirty="0"/>
              <a:t>Problem: How to configure a secure multi-tenancy architecture in one single web application configuration (web.xml, spring-security-context.xml)</a:t>
            </a:r>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43</a:t>
            </a:fld>
            <a:endParaRPr lang="en-US" dirty="0"/>
          </a:p>
        </p:txBody>
      </p:sp>
    </p:spTree>
    <p:extLst>
      <p:ext uri="{BB962C8B-B14F-4D97-AF65-F5344CB8AC3E}">
        <p14:creationId xmlns="" xmlns:p14="http://schemas.microsoft.com/office/powerpoint/2010/main" val="1138002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Multitenancy</a:t>
            </a:r>
            <a:r>
              <a:rPr lang="en-US" dirty="0" smtClean="0"/>
              <a:t>: Configuration</a:t>
            </a:r>
            <a:endParaRPr lang="en-US" dirty="0"/>
          </a:p>
        </p:txBody>
      </p:sp>
      <p:sp>
        <p:nvSpPr>
          <p:cNvPr id="3" name="Content Placeholder 2"/>
          <p:cNvSpPr>
            <a:spLocks noGrp="1"/>
          </p:cNvSpPr>
          <p:nvPr>
            <p:ph sz="quarter" idx="14"/>
          </p:nvPr>
        </p:nvSpPr>
        <p:spPr/>
        <p:txBody>
          <a:bodyPr/>
          <a:lstStyle/>
          <a:p>
            <a:pPr>
              <a:lnSpc>
                <a:spcPct val="80000"/>
              </a:lnSpc>
              <a:buSzTx/>
              <a:buFont typeface="Wingdings" panose="05000000000000000000" pitchFamily="2" charset="2"/>
              <a:buChar char="§"/>
            </a:pPr>
            <a:r>
              <a:rPr lang="en-US" dirty="0"/>
              <a:t>Spring Security &gt; 3.1.x</a:t>
            </a:r>
          </a:p>
          <a:p>
            <a:pPr>
              <a:lnSpc>
                <a:spcPct val="80000"/>
              </a:lnSpc>
              <a:buSzTx/>
              <a:buFont typeface="Wingdings" panose="05000000000000000000" pitchFamily="2" charset="2"/>
              <a:buChar char="§"/>
            </a:pPr>
            <a:r>
              <a:rPr lang="en-US" dirty="0"/>
              <a:t>Multiple &lt;http&gt; elements possible</a:t>
            </a:r>
          </a:p>
          <a:p>
            <a:pPr>
              <a:lnSpc>
                <a:spcPct val="80000"/>
              </a:lnSpc>
              <a:buSzTx/>
              <a:buFont typeface="Wingdings" panose="05000000000000000000" pitchFamily="2" charset="2"/>
              <a:buChar char="§"/>
            </a:pPr>
            <a:r>
              <a:rPr lang="en-US" dirty="0"/>
              <a:t>Each &lt;http&gt; element can have a “pattern”</a:t>
            </a:r>
          </a:p>
          <a:p>
            <a:pPr>
              <a:lnSpc>
                <a:spcPct val="80000"/>
              </a:lnSpc>
              <a:buSzTx/>
              <a:buFont typeface="Wingdings" panose="05000000000000000000" pitchFamily="2" charset="2"/>
              <a:buChar char="§"/>
            </a:pPr>
            <a:r>
              <a:rPr lang="en-US" dirty="0"/>
              <a:t>Override backbase-portal-presentation-security.xml </a:t>
            </a:r>
          </a:p>
          <a:p>
            <a:pPr marL="0" indent="0">
              <a:lnSpc>
                <a:spcPct val="80000"/>
              </a:lnSpc>
              <a:buClr>
                <a:srgbClr val="D90B00"/>
              </a:buClr>
              <a:buSzTx/>
              <a:buNone/>
            </a:pPr>
            <a:endParaRPr lang="en-US" altLang="nl-NL" dirty="0"/>
          </a:p>
          <a:p>
            <a:pPr>
              <a:lnSpc>
                <a:spcPct val="80000"/>
              </a:lnSpc>
              <a:buClr>
                <a:srgbClr val="D90B00"/>
              </a:buClr>
              <a:buSzTx/>
              <a:buFontTx/>
              <a:buChar char="•"/>
            </a:pPr>
            <a:endParaRPr lang="en-US" altLang="nl-NL" dirty="0"/>
          </a:p>
          <a:p>
            <a:pPr marL="0" lvl="0" indent="0" defTabSz="449263" fontAlgn="base">
              <a:spcBef>
                <a:spcPct val="0"/>
              </a:spcBef>
              <a:spcAft>
                <a:spcPct val="0"/>
              </a:spcAft>
              <a:buClr>
                <a:srgbClr val="D90B00"/>
              </a:buClr>
              <a:buSzTx/>
              <a:buNone/>
            </a:pPr>
            <a:r>
              <a:rPr lang="en-US" altLang="nl-NL" sz="1800" dirty="0">
                <a:latin typeface="Courier New" pitchFamily="49" charset="0"/>
                <a:ea typeface="MS PGothic" pitchFamily="34" charset="-128"/>
                <a:cs typeface="Courier New" pitchFamily="49" charset="0"/>
              </a:rPr>
              <a:t>&lt;http </a:t>
            </a:r>
            <a:r>
              <a:rPr lang="en-US" altLang="nl-NL" sz="1800" b="1" dirty="0">
                <a:latin typeface="Courier New" pitchFamily="49" charset="0"/>
                <a:ea typeface="MS PGothic" pitchFamily="34" charset="-128"/>
                <a:cs typeface="Courier New" pitchFamily="49" charset="0"/>
              </a:rPr>
              <a:t>pattern</a:t>
            </a:r>
            <a:r>
              <a:rPr lang="en-US" altLang="nl-NL" sz="1800" dirty="0">
                <a:latin typeface="Courier New" pitchFamily="49" charset="0"/>
                <a:ea typeface="MS PGothic" pitchFamily="34" charset="-128"/>
                <a:cs typeface="Courier New" pitchFamily="49" charset="0"/>
              </a:rPr>
              <a:t>="/</a:t>
            </a:r>
            <a:r>
              <a:rPr lang="en-US" altLang="nl-NL" sz="1800" dirty="0" err="1">
                <a:latin typeface="Courier New" pitchFamily="49" charset="0"/>
                <a:ea typeface="MS PGothic" pitchFamily="34" charset="-128"/>
                <a:cs typeface="Courier New" pitchFamily="49" charset="0"/>
              </a:rPr>
              <a:t>css</a:t>
            </a:r>
            <a:r>
              <a:rPr lang="en-US" altLang="nl-NL" sz="1800" dirty="0">
                <a:latin typeface="Courier New" pitchFamily="49" charset="0"/>
                <a:ea typeface="MS PGothic" pitchFamily="34" charset="-128"/>
                <a:cs typeface="Courier New" pitchFamily="49" charset="0"/>
              </a:rPr>
              <a:t>/**" security="none"/&gt;</a:t>
            </a:r>
          </a:p>
          <a:p>
            <a:pPr marL="0" lvl="0" indent="0" defTabSz="449263" fontAlgn="base">
              <a:spcBef>
                <a:spcPct val="0"/>
              </a:spcBef>
              <a:spcAft>
                <a:spcPct val="0"/>
              </a:spcAft>
              <a:buClr>
                <a:srgbClr val="D90B00"/>
              </a:buClr>
              <a:buSzTx/>
              <a:buNone/>
            </a:pPr>
            <a:r>
              <a:rPr lang="en-US" altLang="nl-NL" sz="1800" dirty="0">
                <a:latin typeface="Courier New" pitchFamily="49" charset="0"/>
                <a:ea typeface="MS PGothic" pitchFamily="34" charset="-128"/>
                <a:cs typeface="Courier New" pitchFamily="49" charset="0"/>
              </a:rPr>
              <a:t>&lt;http </a:t>
            </a:r>
            <a:r>
              <a:rPr lang="en-US" altLang="nl-NL" sz="1800" b="1" dirty="0">
                <a:latin typeface="Courier New" pitchFamily="49" charset="0"/>
                <a:ea typeface="MS PGothic" pitchFamily="34" charset="-128"/>
                <a:cs typeface="Courier New" pitchFamily="49" charset="0"/>
              </a:rPr>
              <a:t>pattern</a:t>
            </a:r>
            <a:r>
              <a:rPr lang="en-US" altLang="nl-NL" sz="1800" dirty="0">
                <a:latin typeface="Courier New" pitchFamily="49" charset="0"/>
                <a:ea typeface="MS PGothic" pitchFamily="34" charset="-128"/>
                <a:cs typeface="Courier New" pitchFamily="49" charset="0"/>
              </a:rPr>
              <a:t>="/</a:t>
            </a:r>
            <a:r>
              <a:rPr lang="en-US" altLang="nl-NL" sz="1800" dirty="0" err="1">
                <a:latin typeface="Courier New" pitchFamily="49" charset="0"/>
                <a:ea typeface="MS PGothic" pitchFamily="34" charset="-128"/>
                <a:cs typeface="Courier New" pitchFamily="49" charset="0"/>
              </a:rPr>
              <a:t>login.jsp</a:t>
            </a:r>
            <a:r>
              <a:rPr lang="en-US" altLang="nl-NL" sz="1800" dirty="0">
                <a:latin typeface="Courier New" pitchFamily="49" charset="0"/>
                <a:ea typeface="MS PGothic" pitchFamily="34" charset="-128"/>
                <a:cs typeface="Courier New" pitchFamily="49" charset="0"/>
              </a:rPr>
              <a:t>*" security="none"/&gt;</a:t>
            </a:r>
          </a:p>
          <a:p>
            <a:pPr marL="0" lvl="0" indent="0" defTabSz="449263" fontAlgn="base">
              <a:spcBef>
                <a:spcPct val="0"/>
              </a:spcBef>
              <a:spcAft>
                <a:spcPct val="0"/>
              </a:spcAft>
              <a:buClr>
                <a:srgbClr val="D90B00"/>
              </a:buClr>
              <a:buSzTx/>
              <a:buNone/>
            </a:pPr>
            <a:endParaRPr lang="en-US" altLang="nl-NL" sz="1800" dirty="0">
              <a:latin typeface="Courier New" pitchFamily="49" charset="0"/>
              <a:ea typeface="MS PGothic" pitchFamily="34" charset="-128"/>
              <a:cs typeface="Courier New" pitchFamily="49" charset="0"/>
            </a:endParaRPr>
          </a:p>
          <a:p>
            <a:pPr marL="0" lvl="0" indent="0" defTabSz="449263" fontAlgn="base">
              <a:spcBef>
                <a:spcPct val="0"/>
              </a:spcBef>
              <a:spcAft>
                <a:spcPct val="0"/>
              </a:spcAft>
              <a:buClr>
                <a:srgbClr val="D90B00"/>
              </a:buClr>
              <a:buSzTx/>
              <a:buNone/>
            </a:pPr>
            <a:r>
              <a:rPr lang="en-US" altLang="nl-NL" sz="1800" dirty="0">
                <a:latin typeface="Courier New" pitchFamily="49" charset="0"/>
                <a:ea typeface="MS PGothic" pitchFamily="34" charset="-128"/>
                <a:cs typeface="Courier New" pitchFamily="49" charset="0"/>
              </a:rPr>
              <a:t>&lt;http auto-</a:t>
            </a:r>
            <a:r>
              <a:rPr lang="en-US" altLang="nl-NL" sz="1800" dirty="0" err="1">
                <a:latin typeface="Courier New" pitchFamily="49" charset="0"/>
                <a:ea typeface="MS PGothic" pitchFamily="34" charset="-128"/>
                <a:cs typeface="Courier New" pitchFamily="49" charset="0"/>
              </a:rPr>
              <a:t>config</a:t>
            </a:r>
            <a:r>
              <a:rPr lang="en-US" altLang="nl-NL" sz="1800" dirty="0">
                <a:latin typeface="Courier New" pitchFamily="49" charset="0"/>
                <a:ea typeface="MS PGothic" pitchFamily="34" charset="-128"/>
                <a:cs typeface="Courier New" pitchFamily="49" charset="0"/>
              </a:rPr>
              <a:t>='true'&gt;</a:t>
            </a:r>
          </a:p>
          <a:p>
            <a:pPr marL="0" lvl="0" indent="0" defTabSz="449263" fontAlgn="base">
              <a:spcBef>
                <a:spcPct val="0"/>
              </a:spcBef>
              <a:spcAft>
                <a:spcPct val="0"/>
              </a:spcAft>
              <a:buClr>
                <a:srgbClr val="D90B00"/>
              </a:buClr>
              <a:buSzTx/>
              <a:buNone/>
            </a:pPr>
            <a:r>
              <a:rPr lang="en-US" altLang="nl-NL" sz="1800" dirty="0">
                <a:latin typeface="Courier New" pitchFamily="49" charset="0"/>
                <a:ea typeface="MS PGothic" pitchFamily="34" charset="-128"/>
                <a:cs typeface="Courier New" pitchFamily="49" charset="0"/>
              </a:rPr>
              <a:t>  &lt;intercept-</a:t>
            </a:r>
            <a:r>
              <a:rPr lang="en-US" altLang="nl-NL" sz="1800" dirty="0" err="1">
                <a:latin typeface="Courier New" pitchFamily="49" charset="0"/>
                <a:ea typeface="MS PGothic" pitchFamily="34" charset="-128"/>
                <a:cs typeface="Courier New" pitchFamily="49" charset="0"/>
              </a:rPr>
              <a:t>url</a:t>
            </a:r>
            <a:r>
              <a:rPr lang="en-US" altLang="nl-NL" sz="1800" dirty="0">
                <a:latin typeface="Courier New" pitchFamily="49" charset="0"/>
                <a:ea typeface="MS PGothic" pitchFamily="34" charset="-128"/>
                <a:cs typeface="Courier New" pitchFamily="49" charset="0"/>
              </a:rPr>
              <a:t> pattern="/**" access="ROLE_USER" /&gt;</a:t>
            </a:r>
          </a:p>
          <a:p>
            <a:pPr marL="0" lvl="0" indent="0" defTabSz="449263" fontAlgn="base">
              <a:spcBef>
                <a:spcPct val="0"/>
              </a:spcBef>
              <a:spcAft>
                <a:spcPct val="0"/>
              </a:spcAft>
              <a:buClr>
                <a:srgbClr val="D90B00"/>
              </a:buClr>
              <a:buSzTx/>
              <a:buNone/>
            </a:pPr>
            <a:r>
              <a:rPr lang="en-US" altLang="nl-NL" sz="1800" dirty="0">
                <a:latin typeface="Courier New" pitchFamily="49" charset="0"/>
                <a:ea typeface="MS PGothic" pitchFamily="34" charset="-128"/>
                <a:cs typeface="Courier New" pitchFamily="49" charset="0"/>
              </a:rPr>
              <a:t>	&lt;form-login login-page='/</a:t>
            </a:r>
            <a:r>
              <a:rPr lang="en-US" altLang="nl-NL" sz="1800" dirty="0" err="1">
                <a:latin typeface="Courier New" pitchFamily="49" charset="0"/>
                <a:ea typeface="MS PGothic" pitchFamily="34" charset="-128"/>
                <a:cs typeface="Courier New" pitchFamily="49" charset="0"/>
              </a:rPr>
              <a:t>login.jsp</a:t>
            </a:r>
            <a:r>
              <a:rPr lang="en-US" altLang="nl-NL" sz="1800" dirty="0">
                <a:latin typeface="Courier New" pitchFamily="49" charset="0"/>
                <a:ea typeface="MS PGothic" pitchFamily="34" charset="-128"/>
                <a:cs typeface="Courier New" pitchFamily="49" charset="0"/>
              </a:rPr>
              <a:t>'/&gt;</a:t>
            </a:r>
          </a:p>
          <a:p>
            <a:pPr marL="0" lvl="0" indent="0" defTabSz="449263" fontAlgn="base">
              <a:spcBef>
                <a:spcPct val="0"/>
              </a:spcBef>
              <a:spcAft>
                <a:spcPct val="0"/>
              </a:spcAft>
              <a:buClr>
                <a:srgbClr val="D90B00"/>
              </a:buClr>
              <a:buSzTx/>
              <a:buNone/>
            </a:pPr>
            <a:r>
              <a:rPr lang="en-US" altLang="nl-NL" sz="1800" dirty="0">
                <a:latin typeface="Courier New" pitchFamily="49" charset="0"/>
                <a:ea typeface="MS PGothic" pitchFamily="34" charset="-128"/>
                <a:cs typeface="Courier New" pitchFamily="49" charset="0"/>
              </a:rPr>
              <a:t>&lt;/http&gt;</a:t>
            </a:r>
          </a:p>
          <a:p>
            <a:pPr marL="0" indent="0">
              <a:buNone/>
            </a:pP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44</a:t>
            </a:fld>
            <a:endParaRPr lang="en-US" dirty="0"/>
          </a:p>
        </p:txBody>
      </p:sp>
    </p:spTree>
    <p:extLst>
      <p:ext uri="{BB962C8B-B14F-4D97-AF65-F5344CB8AC3E}">
        <p14:creationId xmlns="" xmlns:p14="http://schemas.microsoft.com/office/powerpoint/2010/main" val="5335414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Multitenancy</a:t>
            </a:r>
            <a:r>
              <a:rPr lang="en-US" dirty="0" smtClean="0"/>
              <a:t>: Portal Special Pages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45</a:t>
            </a:fld>
            <a:endParaRPr lang="en-US" dirty="0"/>
          </a:p>
        </p:txBody>
      </p:sp>
      <p:pic>
        <p:nvPicPr>
          <p:cNvPr id="5" name="Picture 2"/>
          <p:cNvPicPr>
            <a:picLocks noGrp="1" noChangeAspect="1" noChangeArrowheads="1"/>
          </p:cNvPicPr>
          <p:nvPr>
            <p:ph sz="quarter" idx="14"/>
          </p:nvPr>
        </p:nvPicPr>
        <p:blipFill>
          <a:blip r:embed="rId3"/>
          <a:srcRect/>
          <a:stretch>
            <a:fillRect/>
          </a:stretch>
        </p:blipFill>
        <p:spPr bwMode="auto">
          <a:xfrm>
            <a:off x="1233488" y="1484784"/>
            <a:ext cx="6686550" cy="4429125"/>
          </a:xfrm>
          <a:prstGeom prst="rect">
            <a:avLst/>
          </a:prstGeom>
          <a:noFill/>
          <a:ln>
            <a:noFill/>
          </a:ln>
          <a:effectLst>
            <a:outerShdw blurRad="63500" dist="17961" dir="2700000" algn="ctr" rotWithShape="0">
              <a:srgbClr val="006E99">
                <a:alpha val="74997"/>
              </a:srgbClr>
            </a:outerShdw>
          </a:effectLst>
          <a:extLst/>
        </p:spPr>
      </p:pic>
    </p:spTree>
    <p:extLst>
      <p:ext uri="{BB962C8B-B14F-4D97-AF65-F5344CB8AC3E}">
        <p14:creationId xmlns="" xmlns:p14="http://schemas.microsoft.com/office/powerpoint/2010/main" val="18109526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FF59741-7650-A046-95B5-8D31235C520E}" type="slidenum">
              <a:rPr lang="en-US" smtClean="0"/>
              <a:pPr/>
              <a:t>46</a:t>
            </a:fld>
            <a:endParaRPr lang="en-US" dirty="0"/>
          </a:p>
        </p:txBody>
      </p:sp>
      <p:sp>
        <p:nvSpPr>
          <p:cNvPr id="5" name="Text Placeholder 4"/>
          <p:cNvSpPr>
            <a:spLocks noGrp="1"/>
          </p:cNvSpPr>
          <p:nvPr>
            <p:ph type="body" sz="quarter" idx="11"/>
          </p:nvPr>
        </p:nvSpPr>
        <p:spPr/>
        <p:txBody>
          <a:bodyPr/>
          <a:lstStyle/>
          <a:p>
            <a:r>
              <a:rPr lang="en-US" dirty="0" smtClean="0"/>
              <a:t>Widget Security And Single Sign-On (SSO)</a:t>
            </a:r>
            <a:endParaRPr lang="en-US" dirty="0"/>
          </a:p>
        </p:txBody>
      </p:sp>
      <p:sp>
        <p:nvSpPr>
          <p:cNvPr id="6" name="Text Placeholder 5"/>
          <p:cNvSpPr>
            <a:spLocks noGrp="1"/>
          </p:cNvSpPr>
          <p:nvPr>
            <p:ph type="body" sz="quarter" idx="12"/>
          </p:nvPr>
        </p:nvSpPr>
        <p:spPr/>
        <p:txBody>
          <a:bodyPr/>
          <a:lstStyle/>
          <a:p>
            <a:r>
              <a:rPr lang="en-US" dirty="0"/>
              <a:t>Advanced Security</a:t>
            </a:r>
          </a:p>
          <a:p>
            <a:endParaRPr lang="en-US" dirty="0"/>
          </a:p>
        </p:txBody>
      </p:sp>
    </p:spTree>
    <p:extLst>
      <p:ext uri="{BB962C8B-B14F-4D97-AF65-F5344CB8AC3E}">
        <p14:creationId xmlns="" xmlns:p14="http://schemas.microsoft.com/office/powerpoint/2010/main" val="1541851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smtClean="0"/>
              <a:t>Widget Security</a:t>
            </a:r>
            <a:endParaRPr lang="en-US" dirty="0"/>
          </a:p>
        </p:txBody>
      </p:sp>
      <p:sp>
        <p:nvSpPr>
          <p:cNvPr id="6" name="Content Placeholder 5"/>
          <p:cNvSpPr>
            <a:spLocks noGrp="1"/>
          </p:cNvSpPr>
          <p:nvPr>
            <p:ph sz="quarter" idx="14"/>
          </p:nvPr>
        </p:nvSpPr>
        <p:spPr/>
        <p:txBody>
          <a:bodyPr/>
          <a:lstStyle/>
          <a:p>
            <a:r>
              <a:rPr lang="en-US" dirty="0"/>
              <a:t>Widgets are small applications with their own security.</a:t>
            </a:r>
          </a:p>
          <a:p>
            <a:pPr lvl="1"/>
            <a:r>
              <a:rPr lang="en-US" dirty="0">
                <a:latin typeface="Roboto Black" panose="02000000000000000000" pitchFamily="2" charset="0"/>
                <a:ea typeface="Roboto Black" panose="02000000000000000000" pitchFamily="2" charset="0"/>
              </a:rPr>
              <a:t>Local widget</a:t>
            </a:r>
            <a:r>
              <a:rPr lang="en-US" b="1" dirty="0"/>
              <a:t> </a:t>
            </a:r>
            <a:r>
              <a:rPr lang="en-US" dirty="0"/>
              <a:t>- portal and widgets are within the same application context</a:t>
            </a:r>
          </a:p>
          <a:p>
            <a:pPr lvl="1"/>
            <a:r>
              <a:rPr lang="en-US" dirty="0">
                <a:latin typeface="Roboto Black" panose="02000000000000000000" pitchFamily="2" charset="0"/>
                <a:ea typeface="Roboto Black" panose="02000000000000000000" pitchFamily="2" charset="0"/>
              </a:rPr>
              <a:t>Remote widget</a:t>
            </a:r>
            <a:r>
              <a:rPr lang="en-US" b="1" dirty="0"/>
              <a:t> </a:t>
            </a:r>
            <a:r>
              <a:rPr lang="en-US" dirty="0"/>
              <a:t>- portal and widgets are in separate application </a:t>
            </a:r>
            <a:r>
              <a:rPr lang="en-US" dirty="0" smtClean="0"/>
              <a:t>contexts </a:t>
            </a:r>
            <a:r>
              <a:rPr lang="en-US" dirty="0"/>
              <a:t>(and could even be in different technologies)</a:t>
            </a:r>
          </a:p>
          <a:p>
            <a:endParaRPr lang="en-US" dirty="0"/>
          </a:p>
          <a:p>
            <a:endParaRPr lang="en-US" dirty="0"/>
          </a:p>
        </p:txBody>
      </p:sp>
      <p:sp>
        <p:nvSpPr>
          <p:cNvPr id="2" name="Slide Number Placeholder 1"/>
          <p:cNvSpPr>
            <a:spLocks noGrp="1"/>
          </p:cNvSpPr>
          <p:nvPr>
            <p:ph type="sldNum" sz="quarter" idx="4"/>
          </p:nvPr>
        </p:nvSpPr>
        <p:spPr/>
        <p:txBody>
          <a:bodyPr/>
          <a:lstStyle/>
          <a:p>
            <a:fld id="{6FF59741-7650-A046-95B5-8D31235C520E}" type="slidenum">
              <a:rPr lang="en-US" smtClean="0"/>
              <a:pPr/>
              <a:t>47</a:t>
            </a:fld>
            <a:endParaRPr lang="en-US" dirty="0"/>
          </a:p>
        </p:txBody>
      </p:sp>
    </p:spTree>
    <p:extLst>
      <p:ext uri="{BB962C8B-B14F-4D97-AF65-F5344CB8AC3E}">
        <p14:creationId xmlns="" xmlns:p14="http://schemas.microsoft.com/office/powerpoint/2010/main" val="10222072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051720" y="182563"/>
            <a:ext cx="6838281" cy="369887"/>
          </a:xfrm>
        </p:spPr>
        <p:txBody>
          <a:bodyPr/>
          <a:lstStyle/>
          <a:p>
            <a:r>
              <a:rPr lang="en-US" dirty="0" smtClean="0"/>
              <a:t>Local Widgets, Share the Same Context</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48</a:t>
            </a:fld>
            <a:endParaRPr lang="en-US" dirty="0"/>
          </a:p>
        </p:txBody>
      </p:sp>
      <p:sp>
        <p:nvSpPr>
          <p:cNvPr id="17" name="Line 3"/>
          <p:cNvSpPr>
            <a:spLocks noChangeShapeType="1"/>
          </p:cNvSpPr>
          <p:nvPr/>
        </p:nvSpPr>
        <p:spPr bwMode="auto">
          <a:xfrm>
            <a:off x="467544" y="3734321"/>
            <a:ext cx="910939" cy="1117"/>
          </a:xfrm>
          <a:prstGeom prst="line">
            <a:avLst/>
          </a:prstGeom>
          <a:noFill/>
          <a:ln w="25400">
            <a:solidFill>
              <a:srgbClr val="000000"/>
            </a:solidFill>
            <a:miter lim="800000"/>
            <a:headEnd/>
            <a:tailEnd type="arrow" w="med" len="med"/>
          </a:ln>
          <a:extLst>
            <a:ext uri="{909E8E84-426E-40DD-AFC4-6F175D3DCCD1}">
              <a14:hiddenFill xmlns="" xmlns:a14="http://schemas.microsoft.com/office/drawing/2010/main">
                <a:noFill/>
              </a14:hiddenFill>
            </a:ext>
          </a:extLst>
        </p:spPr>
        <p:txBody>
          <a:bodyPr lIns="64301" tIns="32150" rIns="64301" bIns="32150"/>
          <a:lstStyle/>
          <a:p>
            <a:endParaRPr lang="en-US">
              <a:latin typeface="Roboto Light" pitchFamily="2" charset="0"/>
              <a:ea typeface="Roboto Light" pitchFamily="2" charset="0"/>
            </a:endParaRPr>
          </a:p>
        </p:txBody>
      </p:sp>
      <p:sp>
        <p:nvSpPr>
          <p:cNvPr id="31" name="Oval 4"/>
          <p:cNvSpPr>
            <a:spLocks noChangeArrowheads="1"/>
          </p:cNvSpPr>
          <p:nvPr/>
        </p:nvSpPr>
        <p:spPr bwMode="auto">
          <a:xfrm>
            <a:off x="1378483" y="3327954"/>
            <a:ext cx="962291" cy="810501"/>
          </a:xfrm>
          <a:prstGeom prst="ellipse">
            <a:avLst/>
          </a:prstGeom>
          <a:solidFill>
            <a:schemeClr val="accent1"/>
          </a:solidFill>
          <a:ln w="12600">
            <a:noFill/>
            <a:miter lim="800000"/>
            <a:headEnd/>
            <a:tailEnd/>
          </a:ln>
        </p:spPr>
        <p:txBody>
          <a:bodyPr wrap="none" lIns="35677" tIns="35677" rIns="35677" bIns="35677" anchor="ctr"/>
          <a:lstStyle/>
          <a:p>
            <a:pPr marL="267919" indent="-262338" algn="ctr">
              <a:buClrTx/>
              <a:tabLst>
                <a:tab pos="267919" algn="l"/>
                <a:tab pos="582724" algn="l"/>
                <a:tab pos="898646" algn="l"/>
                <a:tab pos="1214567" algn="l"/>
                <a:tab pos="1530489" algn="l"/>
                <a:tab pos="1846410" algn="l"/>
                <a:tab pos="2162332" algn="l"/>
                <a:tab pos="2478253" algn="l"/>
                <a:tab pos="2790825" algn="l"/>
                <a:tab pos="3104514" algn="l"/>
                <a:tab pos="3420435" algn="l"/>
                <a:tab pos="3736357" algn="l"/>
                <a:tab pos="4052278" algn="l"/>
                <a:tab pos="4368200" algn="l"/>
                <a:tab pos="4684121" algn="l"/>
                <a:tab pos="5000042" algn="l"/>
                <a:tab pos="5315963" algn="l"/>
                <a:tab pos="5637467" algn="l"/>
                <a:tab pos="5953388" algn="l"/>
                <a:tab pos="6269309" algn="l"/>
                <a:tab pos="6585231" algn="l"/>
              </a:tabLst>
              <a:defRPr/>
            </a:pPr>
            <a:r>
              <a:rPr lang="en-US" dirty="0">
                <a:solidFill>
                  <a:schemeClr val="bg1"/>
                </a:solidFill>
                <a:latin typeface="Roboto Light" pitchFamily="2" charset="0"/>
                <a:ea typeface="Roboto Light" pitchFamily="2" charset="0"/>
              </a:rPr>
              <a:t>L</a:t>
            </a:r>
            <a:r>
              <a:rPr lang="en-US" dirty="0" smtClean="0">
                <a:solidFill>
                  <a:schemeClr val="bg1"/>
                </a:solidFill>
                <a:latin typeface="Roboto Light" pitchFamily="2" charset="0"/>
                <a:ea typeface="Roboto Light" pitchFamily="2" charset="0"/>
              </a:rPr>
              <a:t>ogin</a:t>
            </a:r>
            <a:endParaRPr lang="en-US" dirty="0">
              <a:solidFill>
                <a:schemeClr val="bg1"/>
              </a:solidFill>
              <a:latin typeface="Roboto Light" pitchFamily="2" charset="0"/>
              <a:ea typeface="Roboto Light" pitchFamily="2" charset="0"/>
            </a:endParaRPr>
          </a:p>
        </p:txBody>
      </p:sp>
      <p:sp>
        <p:nvSpPr>
          <p:cNvPr id="32" name="Line 5"/>
          <p:cNvSpPr>
            <a:spLocks noChangeShapeType="1"/>
          </p:cNvSpPr>
          <p:nvPr/>
        </p:nvSpPr>
        <p:spPr bwMode="auto">
          <a:xfrm>
            <a:off x="2340774" y="3733205"/>
            <a:ext cx="1214586" cy="0"/>
          </a:xfrm>
          <a:prstGeom prst="line">
            <a:avLst/>
          </a:prstGeom>
          <a:noFill/>
          <a:ln w="25400">
            <a:solidFill>
              <a:srgbClr val="000000"/>
            </a:solidFill>
            <a:miter lim="800000"/>
            <a:headEnd/>
            <a:tailEnd type="arrow" w="med" len="med"/>
          </a:ln>
          <a:extLst>
            <a:ext uri="{909E8E84-426E-40DD-AFC4-6F175D3DCCD1}">
              <a14:hiddenFill xmlns="" xmlns:a14="http://schemas.microsoft.com/office/drawing/2010/main">
                <a:noFill/>
              </a14:hiddenFill>
            </a:ext>
          </a:extLst>
        </p:spPr>
        <p:txBody>
          <a:bodyPr lIns="64301" tIns="32150" rIns="64301" bIns="32150"/>
          <a:lstStyle/>
          <a:p>
            <a:endParaRPr lang="en-US">
              <a:latin typeface="Roboto Light" pitchFamily="2" charset="0"/>
              <a:ea typeface="Roboto Light" pitchFamily="2" charset="0"/>
            </a:endParaRPr>
          </a:p>
        </p:txBody>
      </p:sp>
      <p:sp>
        <p:nvSpPr>
          <p:cNvPr id="33" name="Rectangle 6"/>
          <p:cNvSpPr>
            <a:spLocks noChangeArrowheads="1"/>
          </p:cNvSpPr>
          <p:nvPr/>
        </p:nvSpPr>
        <p:spPr bwMode="auto">
          <a:xfrm>
            <a:off x="3555360" y="1975504"/>
            <a:ext cx="3614971" cy="3731482"/>
          </a:xfrm>
          <a:custGeom>
            <a:avLst/>
            <a:gdLst>
              <a:gd name="connsiteX0" fmla="*/ 0 w 3493051"/>
              <a:gd name="connsiteY0" fmla="*/ 0 h 3646138"/>
              <a:gd name="connsiteX1" fmla="*/ 3493051 w 3493051"/>
              <a:gd name="connsiteY1" fmla="*/ 0 h 3646138"/>
              <a:gd name="connsiteX2" fmla="*/ 3493051 w 3493051"/>
              <a:gd name="connsiteY2" fmla="*/ 3646138 h 3646138"/>
              <a:gd name="connsiteX3" fmla="*/ 0 w 3493051"/>
              <a:gd name="connsiteY3" fmla="*/ 3646138 h 3646138"/>
              <a:gd name="connsiteX4" fmla="*/ 0 w 3493051"/>
              <a:gd name="connsiteY4" fmla="*/ 0 h 3646138"/>
              <a:gd name="connsiteX0" fmla="*/ 0 w 3614971"/>
              <a:gd name="connsiteY0" fmla="*/ 85344 h 3731482"/>
              <a:gd name="connsiteX1" fmla="*/ 3614971 w 3614971"/>
              <a:gd name="connsiteY1" fmla="*/ 0 h 3731482"/>
              <a:gd name="connsiteX2" fmla="*/ 3493051 w 3614971"/>
              <a:gd name="connsiteY2" fmla="*/ 3731482 h 3731482"/>
              <a:gd name="connsiteX3" fmla="*/ 0 w 3614971"/>
              <a:gd name="connsiteY3" fmla="*/ 3731482 h 3731482"/>
              <a:gd name="connsiteX4" fmla="*/ 0 w 3614971"/>
              <a:gd name="connsiteY4" fmla="*/ 85344 h 37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4971" h="3731482">
                <a:moveTo>
                  <a:pt x="0" y="85344"/>
                </a:moveTo>
                <a:lnTo>
                  <a:pt x="3614971" y="0"/>
                </a:lnTo>
                <a:lnTo>
                  <a:pt x="3493051" y="3731482"/>
                </a:lnTo>
                <a:lnTo>
                  <a:pt x="0" y="3731482"/>
                </a:lnTo>
                <a:lnTo>
                  <a:pt x="0" y="85344"/>
                </a:lnTo>
                <a:close/>
              </a:path>
            </a:pathLst>
          </a:custGeom>
          <a:solidFill>
            <a:schemeClr val="tx1">
              <a:lumMod val="25000"/>
              <a:lumOff val="7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4" name="Rectangle 7"/>
          <p:cNvSpPr>
            <a:spLocks noChangeArrowheads="1"/>
          </p:cNvSpPr>
          <p:nvPr/>
        </p:nvSpPr>
        <p:spPr bwMode="auto">
          <a:xfrm>
            <a:off x="3706067" y="2644721"/>
            <a:ext cx="1543732" cy="1455511"/>
          </a:xfrm>
          <a:custGeom>
            <a:avLst/>
            <a:gdLst>
              <a:gd name="connsiteX0" fmla="*/ 0 w 1519348"/>
              <a:gd name="connsiteY0" fmla="*/ 0 h 1418935"/>
              <a:gd name="connsiteX1" fmla="*/ 1519348 w 1519348"/>
              <a:gd name="connsiteY1" fmla="*/ 0 h 1418935"/>
              <a:gd name="connsiteX2" fmla="*/ 1519348 w 1519348"/>
              <a:gd name="connsiteY2" fmla="*/ 1418935 h 1418935"/>
              <a:gd name="connsiteX3" fmla="*/ 0 w 1519348"/>
              <a:gd name="connsiteY3" fmla="*/ 1418935 h 1418935"/>
              <a:gd name="connsiteX4" fmla="*/ 0 w 1519348"/>
              <a:gd name="connsiteY4" fmla="*/ 0 h 1418935"/>
              <a:gd name="connsiteX0" fmla="*/ 0 w 1555924"/>
              <a:gd name="connsiteY0" fmla="*/ 0 h 1479895"/>
              <a:gd name="connsiteX1" fmla="*/ 1519348 w 1555924"/>
              <a:gd name="connsiteY1" fmla="*/ 0 h 1479895"/>
              <a:gd name="connsiteX2" fmla="*/ 1555924 w 1555924"/>
              <a:gd name="connsiteY2" fmla="*/ 1479895 h 1479895"/>
              <a:gd name="connsiteX3" fmla="*/ 0 w 1555924"/>
              <a:gd name="connsiteY3" fmla="*/ 1418935 h 1479895"/>
              <a:gd name="connsiteX4" fmla="*/ 0 w 1555924"/>
              <a:gd name="connsiteY4" fmla="*/ 0 h 1479895"/>
              <a:gd name="connsiteX0" fmla="*/ 0 w 1543732"/>
              <a:gd name="connsiteY0" fmla="*/ 0 h 1455511"/>
              <a:gd name="connsiteX1" fmla="*/ 1519348 w 1543732"/>
              <a:gd name="connsiteY1" fmla="*/ 0 h 1455511"/>
              <a:gd name="connsiteX2" fmla="*/ 1543732 w 1543732"/>
              <a:gd name="connsiteY2" fmla="*/ 1455511 h 1455511"/>
              <a:gd name="connsiteX3" fmla="*/ 0 w 1543732"/>
              <a:gd name="connsiteY3" fmla="*/ 1418935 h 1455511"/>
              <a:gd name="connsiteX4" fmla="*/ 0 w 1543732"/>
              <a:gd name="connsiteY4" fmla="*/ 0 h 1455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732" h="1455511">
                <a:moveTo>
                  <a:pt x="0" y="0"/>
                </a:moveTo>
                <a:lnTo>
                  <a:pt x="1519348" y="0"/>
                </a:lnTo>
                <a:lnTo>
                  <a:pt x="1543732" y="1455511"/>
                </a:lnTo>
                <a:lnTo>
                  <a:pt x="0" y="1418935"/>
                </a:lnTo>
                <a:lnTo>
                  <a:pt x="0" y="0"/>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5" name="Rectangle 8"/>
          <p:cNvSpPr>
            <a:spLocks noChangeArrowheads="1"/>
          </p:cNvSpPr>
          <p:nvPr/>
        </p:nvSpPr>
        <p:spPr bwMode="auto">
          <a:xfrm>
            <a:off x="5352679" y="2624891"/>
            <a:ext cx="1519349" cy="1455511"/>
          </a:xfrm>
          <a:custGeom>
            <a:avLst/>
            <a:gdLst>
              <a:gd name="connsiteX0" fmla="*/ 0 w 1519349"/>
              <a:gd name="connsiteY0" fmla="*/ 0 h 1418935"/>
              <a:gd name="connsiteX1" fmla="*/ 1519349 w 1519349"/>
              <a:gd name="connsiteY1" fmla="*/ 0 h 1418935"/>
              <a:gd name="connsiteX2" fmla="*/ 1519349 w 1519349"/>
              <a:gd name="connsiteY2" fmla="*/ 1418935 h 1418935"/>
              <a:gd name="connsiteX3" fmla="*/ 0 w 1519349"/>
              <a:gd name="connsiteY3" fmla="*/ 1418935 h 1418935"/>
              <a:gd name="connsiteX4" fmla="*/ 0 w 1519349"/>
              <a:gd name="connsiteY4" fmla="*/ 0 h 1418935"/>
              <a:gd name="connsiteX0" fmla="*/ 0 w 1555925"/>
              <a:gd name="connsiteY0" fmla="*/ 73152 h 1492087"/>
              <a:gd name="connsiteX1" fmla="*/ 1555925 w 1555925"/>
              <a:gd name="connsiteY1" fmla="*/ 0 h 1492087"/>
              <a:gd name="connsiteX2" fmla="*/ 1519349 w 1555925"/>
              <a:gd name="connsiteY2" fmla="*/ 1492087 h 1492087"/>
              <a:gd name="connsiteX3" fmla="*/ 0 w 1555925"/>
              <a:gd name="connsiteY3" fmla="*/ 1492087 h 1492087"/>
              <a:gd name="connsiteX4" fmla="*/ 0 w 1555925"/>
              <a:gd name="connsiteY4" fmla="*/ 73152 h 1492087"/>
              <a:gd name="connsiteX0" fmla="*/ 0 w 1519349"/>
              <a:gd name="connsiteY0" fmla="*/ 36576 h 1455511"/>
              <a:gd name="connsiteX1" fmla="*/ 1507157 w 1519349"/>
              <a:gd name="connsiteY1" fmla="*/ 0 h 1455511"/>
              <a:gd name="connsiteX2" fmla="*/ 1519349 w 1519349"/>
              <a:gd name="connsiteY2" fmla="*/ 1455511 h 1455511"/>
              <a:gd name="connsiteX3" fmla="*/ 0 w 1519349"/>
              <a:gd name="connsiteY3" fmla="*/ 1455511 h 1455511"/>
              <a:gd name="connsiteX4" fmla="*/ 0 w 1519349"/>
              <a:gd name="connsiteY4" fmla="*/ 36576 h 1455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349" h="1455511">
                <a:moveTo>
                  <a:pt x="0" y="36576"/>
                </a:moveTo>
                <a:lnTo>
                  <a:pt x="1507157" y="0"/>
                </a:lnTo>
                <a:lnTo>
                  <a:pt x="1519349" y="1455511"/>
                </a:lnTo>
                <a:lnTo>
                  <a:pt x="0" y="1455511"/>
                </a:lnTo>
                <a:lnTo>
                  <a:pt x="0" y="36576"/>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6" name="Rectangle 9"/>
          <p:cNvSpPr>
            <a:spLocks noChangeArrowheads="1"/>
          </p:cNvSpPr>
          <p:nvPr/>
        </p:nvSpPr>
        <p:spPr bwMode="auto">
          <a:xfrm>
            <a:off x="3657299" y="4127732"/>
            <a:ext cx="1568116" cy="1479895"/>
          </a:xfrm>
          <a:custGeom>
            <a:avLst/>
            <a:gdLst>
              <a:gd name="connsiteX0" fmla="*/ 0 w 1519348"/>
              <a:gd name="connsiteY0" fmla="*/ 0 h 1418935"/>
              <a:gd name="connsiteX1" fmla="*/ 1519348 w 1519348"/>
              <a:gd name="connsiteY1" fmla="*/ 0 h 1418935"/>
              <a:gd name="connsiteX2" fmla="*/ 1519348 w 1519348"/>
              <a:gd name="connsiteY2" fmla="*/ 1418935 h 1418935"/>
              <a:gd name="connsiteX3" fmla="*/ 0 w 1519348"/>
              <a:gd name="connsiteY3" fmla="*/ 1418935 h 1418935"/>
              <a:gd name="connsiteX4" fmla="*/ 0 w 1519348"/>
              <a:gd name="connsiteY4" fmla="*/ 0 h 1418935"/>
              <a:gd name="connsiteX0" fmla="*/ 0 w 1568116"/>
              <a:gd name="connsiteY0" fmla="*/ 0 h 1479895"/>
              <a:gd name="connsiteX1" fmla="*/ 1568116 w 1568116"/>
              <a:gd name="connsiteY1" fmla="*/ 60960 h 1479895"/>
              <a:gd name="connsiteX2" fmla="*/ 1568116 w 1568116"/>
              <a:gd name="connsiteY2" fmla="*/ 1479895 h 1479895"/>
              <a:gd name="connsiteX3" fmla="*/ 48768 w 1568116"/>
              <a:gd name="connsiteY3" fmla="*/ 1479895 h 1479895"/>
              <a:gd name="connsiteX4" fmla="*/ 0 w 1568116"/>
              <a:gd name="connsiteY4" fmla="*/ 0 h 1479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116" h="1479895">
                <a:moveTo>
                  <a:pt x="0" y="0"/>
                </a:moveTo>
                <a:lnTo>
                  <a:pt x="1568116" y="60960"/>
                </a:lnTo>
                <a:lnTo>
                  <a:pt x="1568116" y="1479895"/>
                </a:lnTo>
                <a:lnTo>
                  <a:pt x="48768" y="1479895"/>
                </a:lnTo>
                <a:lnTo>
                  <a:pt x="0" y="0"/>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7" name="Rectangle 10"/>
          <p:cNvSpPr>
            <a:spLocks noChangeArrowheads="1"/>
          </p:cNvSpPr>
          <p:nvPr/>
        </p:nvSpPr>
        <p:spPr bwMode="auto">
          <a:xfrm>
            <a:off x="5336880" y="4188692"/>
            <a:ext cx="1558591" cy="1418935"/>
          </a:xfrm>
          <a:custGeom>
            <a:avLst/>
            <a:gdLst>
              <a:gd name="connsiteX0" fmla="*/ 0 w 1519348"/>
              <a:gd name="connsiteY0" fmla="*/ 0 h 1418935"/>
              <a:gd name="connsiteX1" fmla="*/ 1519348 w 1519348"/>
              <a:gd name="connsiteY1" fmla="*/ 0 h 1418935"/>
              <a:gd name="connsiteX2" fmla="*/ 1519348 w 1519348"/>
              <a:gd name="connsiteY2" fmla="*/ 1418935 h 1418935"/>
              <a:gd name="connsiteX3" fmla="*/ 0 w 1519348"/>
              <a:gd name="connsiteY3" fmla="*/ 1418935 h 1418935"/>
              <a:gd name="connsiteX4" fmla="*/ 0 w 1519348"/>
              <a:gd name="connsiteY4" fmla="*/ 0 h 1418935"/>
              <a:gd name="connsiteX0" fmla="*/ 48768 w 1568116"/>
              <a:gd name="connsiteY0" fmla="*/ 0 h 1467703"/>
              <a:gd name="connsiteX1" fmla="*/ 1568116 w 1568116"/>
              <a:gd name="connsiteY1" fmla="*/ 0 h 1467703"/>
              <a:gd name="connsiteX2" fmla="*/ 1568116 w 1568116"/>
              <a:gd name="connsiteY2" fmla="*/ 1418935 h 1467703"/>
              <a:gd name="connsiteX3" fmla="*/ 0 w 1568116"/>
              <a:gd name="connsiteY3" fmla="*/ 1467703 h 1467703"/>
              <a:gd name="connsiteX4" fmla="*/ 48768 w 1568116"/>
              <a:gd name="connsiteY4" fmla="*/ 0 h 1467703"/>
              <a:gd name="connsiteX0" fmla="*/ 39243 w 1558591"/>
              <a:gd name="connsiteY0" fmla="*/ 0 h 1418935"/>
              <a:gd name="connsiteX1" fmla="*/ 1558591 w 1558591"/>
              <a:gd name="connsiteY1" fmla="*/ 0 h 1418935"/>
              <a:gd name="connsiteX2" fmla="*/ 1558591 w 1558591"/>
              <a:gd name="connsiteY2" fmla="*/ 1418935 h 1418935"/>
              <a:gd name="connsiteX3" fmla="*/ 0 w 1558591"/>
              <a:gd name="connsiteY3" fmla="*/ 1391503 h 1418935"/>
              <a:gd name="connsiteX4" fmla="*/ 39243 w 1558591"/>
              <a:gd name="connsiteY4" fmla="*/ 0 h 141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591" h="1418935">
                <a:moveTo>
                  <a:pt x="39243" y="0"/>
                </a:moveTo>
                <a:lnTo>
                  <a:pt x="1558591" y="0"/>
                </a:lnTo>
                <a:lnTo>
                  <a:pt x="1558591" y="1418935"/>
                </a:lnTo>
                <a:lnTo>
                  <a:pt x="0" y="1391503"/>
                </a:lnTo>
                <a:lnTo>
                  <a:pt x="39243" y="0"/>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8" name="Text Box 11"/>
          <p:cNvSpPr txBox="1">
            <a:spLocks noChangeArrowheads="1"/>
          </p:cNvSpPr>
          <p:nvPr/>
        </p:nvSpPr>
        <p:spPr bwMode="auto">
          <a:xfrm>
            <a:off x="3855658" y="2773106"/>
            <a:ext cx="1230215" cy="28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a:solidFill>
                  <a:schemeClr val="bg1"/>
                </a:solidFill>
                <a:latin typeface="Roboto Light" pitchFamily="2" charset="0"/>
                <a:ea typeface="Roboto Light" pitchFamily="2" charset="0"/>
              </a:rPr>
              <a:t>Local widget 1</a:t>
            </a:r>
          </a:p>
        </p:txBody>
      </p:sp>
      <p:sp>
        <p:nvSpPr>
          <p:cNvPr id="39" name="Text Box 12"/>
          <p:cNvSpPr txBox="1">
            <a:spLocks noChangeArrowheads="1"/>
          </p:cNvSpPr>
          <p:nvPr/>
        </p:nvSpPr>
        <p:spPr bwMode="auto">
          <a:xfrm>
            <a:off x="4802952" y="2213794"/>
            <a:ext cx="1044753" cy="287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a:solidFill>
                  <a:srgbClr val="000000"/>
                </a:solidFill>
                <a:latin typeface="Roboto Light" pitchFamily="2" charset="0"/>
                <a:ea typeface="Roboto Light" pitchFamily="2" charset="0"/>
              </a:rPr>
              <a:t>Hallo User X</a:t>
            </a:r>
          </a:p>
        </p:txBody>
      </p:sp>
      <p:sp>
        <p:nvSpPr>
          <p:cNvPr id="40" name="Text Box 13"/>
          <p:cNvSpPr txBox="1">
            <a:spLocks noChangeArrowheads="1"/>
          </p:cNvSpPr>
          <p:nvPr/>
        </p:nvSpPr>
        <p:spPr bwMode="auto">
          <a:xfrm>
            <a:off x="5530178" y="2770874"/>
            <a:ext cx="1230215" cy="28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a:solidFill>
                  <a:schemeClr val="bg1"/>
                </a:solidFill>
                <a:latin typeface="Roboto Light" pitchFamily="2" charset="0"/>
                <a:ea typeface="Roboto Light" pitchFamily="2" charset="0"/>
              </a:rPr>
              <a:t>Local widget 2</a:t>
            </a:r>
          </a:p>
        </p:txBody>
      </p:sp>
      <p:sp>
        <p:nvSpPr>
          <p:cNvPr id="41" name="Text Box 11"/>
          <p:cNvSpPr txBox="1">
            <a:spLocks noChangeArrowheads="1"/>
          </p:cNvSpPr>
          <p:nvPr/>
        </p:nvSpPr>
        <p:spPr bwMode="auto">
          <a:xfrm>
            <a:off x="3859006" y="4340522"/>
            <a:ext cx="1230215" cy="28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a:solidFill>
                  <a:schemeClr val="bg1"/>
                </a:solidFill>
                <a:latin typeface="Roboto Light" pitchFamily="2" charset="0"/>
                <a:ea typeface="Roboto Light" pitchFamily="2" charset="0"/>
              </a:rPr>
              <a:t>Local widget 3</a:t>
            </a:r>
          </a:p>
        </p:txBody>
      </p:sp>
      <p:sp>
        <p:nvSpPr>
          <p:cNvPr id="42" name="Text Box 11"/>
          <p:cNvSpPr txBox="1">
            <a:spLocks noChangeArrowheads="1"/>
          </p:cNvSpPr>
          <p:nvPr/>
        </p:nvSpPr>
        <p:spPr bwMode="auto">
          <a:xfrm>
            <a:off x="5530178" y="4340522"/>
            <a:ext cx="1230215" cy="28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a:solidFill>
                  <a:schemeClr val="bg1"/>
                </a:solidFill>
                <a:latin typeface="Roboto Light" pitchFamily="2" charset="0"/>
                <a:ea typeface="Roboto Light" pitchFamily="2" charset="0"/>
              </a:rPr>
              <a:t>Local widget 4</a:t>
            </a:r>
          </a:p>
        </p:txBody>
      </p:sp>
    </p:spTree>
    <p:extLst>
      <p:ext uri="{BB962C8B-B14F-4D97-AF65-F5344CB8AC3E}">
        <p14:creationId xmlns="" xmlns:p14="http://schemas.microsoft.com/office/powerpoint/2010/main" val="16371774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Security Service: Local Widgets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49</a:t>
            </a:fld>
            <a:endParaRPr lang="en-US" dirty="0"/>
          </a:p>
        </p:txBody>
      </p:sp>
      <p:sp>
        <p:nvSpPr>
          <p:cNvPr id="5" name="Rectangle 2"/>
          <p:cNvSpPr/>
          <p:nvPr/>
        </p:nvSpPr>
        <p:spPr bwMode="auto">
          <a:xfrm>
            <a:off x="899592" y="3491838"/>
            <a:ext cx="7474881" cy="2852418"/>
          </a:xfrm>
          <a:custGeom>
            <a:avLst/>
            <a:gdLst>
              <a:gd name="connsiteX0" fmla="*/ 0 w 7416824"/>
              <a:gd name="connsiteY0" fmla="*/ 0 h 2736304"/>
              <a:gd name="connsiteX1" fmla="*/ 7416824 w 7416824"/>
              <a:gd name="connsiteY1" fmla="*/ 0 h 2736304"/>
              <a:gd name="connsiteX2" fmla="*/ 7416824 w 7416824"/>
              <a:gd name="connsiteY2" fmla="*/ 2736304 h 2736304"/>
              <a:gd name="connsiteX3" fmla="*/ 0 w 7416824"/>
              <a:gd name="connsiteY3" fmla="*/ 2736304 h 2736304"/>
              <a:gd name="connsiteX4" fmla="*/ 0 w 7416824"/>
              <a:gd name="connsiteY4" fmla="*/ 0 h 2736304"/>
              <a:gd name="connsiteX0" fmla="*/ 0 w 7474881"/>
              <a:gd name="connsiteY0" fmla="*/ 116114 h 2852418"/>
              <a:gd name="connsiteX1" fmla="*/ 7474881 w 7474881"/>
              <a:gd name="connsiteY1" fmla="*/ 0 h 2852418"/>
              <a:gd name="connsiteX2" fmla="*/ 7416824 w 7474881"/>
              <a:gd name="connsiteY2" fmla="*/ 2852418 h 2852418"/>
              <a:gd name="connsiteX3" fmla="*/ 0 w 7474881"/>
              <a:gd name="connsiteY3" fmla="*/ 2852418 h 2852418"/>
              <a:gd name="connsiteX4" fmla="*/ 0 w 7474881"/>
              <a:gd name="connsiteY4" fmla="*/ 116114 h 2852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4881" h="2852418">
                <a:moveTo>
                  <a:pt x="0" y="116114"/>
                </a:moveTo>
                <a:lnTo>
                  <a:pt x="7474881" y="0"/>
                </a:lnTo>
                <a:lnTo>
                  <a:pt x="7416824" y="2852418"/>
                </a:lnTo>
                <a:lnTo>
                  <a:pt x="0" y="2852418"/>
                </a:lnTo>
                <a:lnTo>
                  <a:pt x="0" y="116114"/>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lnSpc>
                <a:spcPct val="150000"/>
              </a:lnSpc>
            </a:pPr>
            <a:r>
              <a:rPr lang="en-US" dirty="0" smtClean="0">
                <a:solidFill>
                  <a:schemeClr val="bg1"/>
                </a:solidFill>
                <a:latin typeface="Roboto Light"/>
              </a:rPr>
              <a:t>Portal Application</a:t>
            </a:r>
            <a:endParaRPr lang="en-US" dirty="0">
              <a:solidFill>
                <a:schemeClr val="bg1"/>
              </a:solidFill>
              <a:latin typeface="Roboto Light"/>
            </a:endParaRPr>
          </a:p>
        </p:txBody>
      </p:sp>
      <p:sp>
        <p:nvSpPr>
          <p:cNvPr id="7" name="Rectangle 4"/>
          <p:cNvSpPr/>
          <p:nvPr/>
        </p:nvSpPr>
        <p:spPr bwMode="auto">
          <a:xfrm>
            <a:off x="1129566" y="4023064"/>
            <a:ext cx="6898817" cy="656376"/>
          </a:xfrm>
          <a:custGeom>
            <a:avLst/>
            <a:gdLst>
              <a:gd name="connsiteX0" fmla="*/ 0 w 6840760"/>
              <a:gd name="connsiteY0" fmla="*/ 0 h 598318"/>
              <a:gd name="connsiteX1" fmla="*/ 6840760 w 6840760"/>
              <a:gd name="connsiteY1" fmla="*/ 0 h 598318"/>
              <a:gd name="connsiteX2" fmla="*/ 6840760 w 6840760"/>
              <a:gd name="connsiteY2" fmla="*/ 598318 h 598318"/>
              <a:gd name="connsiteX3" fmla="*/ 0 w 6840760"/>
              <a:gd name="connsiteY3" fmla="*/ 598318 h 598318"/>
              <a:gd name="connsiteX4" fmla="*/ 0 w 6840760"/>
              <a:gd name="connsiteY4" fmla="*/ 0 h 598318"/>
              <a:gd name="connsiteX0" fmla="*/ 0 w 6898817"/>
              <a:gd name="connsiteY0" fmla="*/ 0 h 656376"/>
              <a:gd name="connsiteX1" fmla="*/ 6898817 w 6898817"/>
              <a:gd name="connsiteY1" fmla="*/ 58058 h 656376"/>
              <a:gd name="connsiteX2" fmla="*/ 6898817 w 6898817"/>
              <a:gd name="connsiteY2" fmla="*/ 656376 h 656376"/>
              <a:gd name="connsiteX3" fmla="*/ 58057 w 6898817"/>
              <a:gd name="connsiteY3" fmla="*/ 656376 h 656376"/>
              <a:gd name="connsiteX4" fmla="*/ 0 w 6898817"/>
              <a:gd name="connsiteY4" fmla="*/ 0 h 65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817" h="656376">
                <a:moveTo>
                  <a:pt x="0" y="0"/>
                </a:moveTo>
                <a:lnTo>
                  <a:pt x="6898817" y="58058"/>
                </a:lnTo>
                <a:lnTo>
                  <a:pt x="6898817" y="656376"/>
                </a:lnTo>
                <a:lnTo>
                  <a:pt x="58057" y="656376"/>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smtClean="0">
                <a:solidFill>
                  <a:schemeClr val="bg1"/>
                </a:solidFill>
                <a:latin typeface="Roboto Light"/>
              </a:rPr>
              <a:t>Security Service (Spring Security Connector configuration)</a:t>
            </a:r>
            <a:endParaRPr lang="en-US" sz="1600" dirty="0">
              <a:solidFill>
                <a:schemeClr val="bg1"/>
              </a:solidFill>
              <a:latin typeface="Roboto Light"/>
            </a:endParaRPr>
          </a:p>
        </p:txBody>
      </p:sp>
      <p:sp>
        <p:nvSpPr>
          <p:cNvPr id="8" name="Rectangle 6"/>
          <p:cNvSpPr/>
          <p:nvPr/>
        </p:nvSpPr>
        <p:spPr bwMode="auto">
          <a:xfrm>
            <a:off x="1187624" y="5588880"/>
            <a:ext cx="6898818" cy="656375"/>
          </a:xfrm>
          <a:custGeom>
            <a:avLst/>
            <a:gdLst>
              <a:gd name="connsiteX0" fmla="*/ 0 w 6840760"/>
              <a:gd name="connsiteY0" fmla="*/ 0 h 598318"/>
              <a:gd name="connsiteX1" fmla="*/ 6840760 w 6840760"/>
              <a:gd name="connsiteY1" fmla="*/ 0 h 598318"/>
              <a:gd name="connsiteX2" fmla="*/ 6840760 w 6840760"/>
              <a:gd name="connsiteY2" fmla="*/ 598318 h 598318"/>
              <a:gd name="connsiteX3" fmla="*/ 0 w 6840760"/>
              <a:gd name="connsiteY3" fmla="*/ 598318 h 598318"/>
              <a:gd name="connsiteX4" fmla="*/ 0 w 6840760"/>
              <a:gd name="connsiteY4" fmla="*/ 0 h 598318"/>
              <a:gd name="connsiteX0" fmla="*/ 0 w 6898818"/>
              <a:gd name="connsiteY0" fmla="*/ 0 h 656375"/>
              <a:gd name="connsiteX1" fmla="*/ 6840760 w 6898818"/>
              <a:gd name="connsiteY1" fmla="*/ 0 h 656375"/>
              <a:gd name="connsiteX2" fmla="*/ 6898818 w 6898818"/>
              <a:gd name="connsiteY2" fmla="*/ 656375 h 656375"/>
              <a:gd name="connsiteX3" fmla="*/ 0 w 6898818"/>
              <a:gd name="connsiteY3" fmla="*/ 598318 h 656375"/>
              <a:gd name="connsiteX4" fmla="*/ 0 w 6898818"/>
              <a:gd name="connsiteY4" fmla="*/ 0 h 6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818" h="656375">
                <a:moveTo>
                  <a:pt x="0" y="0"/>
                </a:moveTo>
                <a:lnTo>
                  <a:pt x="6840760" y="0"/>
                </a:lnTo>
                <a:lnTo>
                  <a:pt x="6898818" y="656375"/>
                </a:lnTo>
                <a:lnTo>
                  <a:pt x="0" y="598318"/>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smtClean="0">
                <a:solidFill>
                  <a:schemeClr val="bg1"/>
                </a:solidFill>
                <a:latin typeface="Roboto Light"/>
              </a:rPr>
              <a:t>Common Application Session</a:t>
            </a:r>
            <a:endParaRPr lang="en-US" sz="1600" dirty="0">
              <a:solidFill>
                <a:schemeClr val="bg1"/>
              </a:solidFill>
              <a:latin typeface="Roboto Light"/>
            </a:endParaRPr>
          </a:p>
        </p:txBody>
      </p:sp>
      <p:sp>
        <p:nvSpPr>
          <p:cNvPr id="9" name="Rectangle 7"/>
          <p:cNvSpPr/>
          <p:nvPr/>
        </p:nvSpPr>
        <p:spPr bwMode="auto">
          <a:xfrm>
            <a:off x="1187624" y="4854284"/>
            <a:ext cx="1830294" cy="590579"/>
          </a:xfrm>
          <a:custGeom>
            <a:avLst/>
            <a:gdLst>
              <a:gd name="connsiteX0" fmla="*/ 0 w 1757722"/>
              <a:gd name="connsiteY0" fmla="*/ 0 h 576064"/>
              <a:gd name="connsiteX1" fmla="*/ 1757722 w 1757722"/>
              <a:gd name="connsiteY1" fmla="*/ 0 h 576064"/>
              <a:gd name="connsiteX2" fmla="*/ 1757722 w 1757722"/>
              <a:gd name="connsiteY2" fmla="*/ 576064 h 576064"/>
              <a:gd name="connsiteX3" fmla="*/ 0 w 1757722"/>
              <a:gd name="connsiteY3" fmla="*/ 576064 h 576064"/>
              <a:gd name="connsiteX4" fmla="*/ 0 w 1757722"/>
              <a:gd name="connsiteY4" fmla="*/ 0 h 576064"/>
              <a:gd name="connsiteX0" fmla="*/ 0 w 1830294"/>
              <a:gd name="connsiteY0" fmla="*/ 14515 h 590579"/>
              <a:gd name="connsiteX1" fmla="*/ 1830294 w 1830294"/>
              <a:gd name="connsiteY1" fmla="*/ 0 h 590579"/>
              <a:gd name="connsiteX2" fmla="*/ 1757722 w 1830294"/>
              <a:gd name="connsiteY2" fmla="*/ 590579 h 590579"/>
              <a:gd name="connsiteX3" fmla="*/ 0 w 1830294"/>
              <a:gd name="connsiteY3" fmla="*/ 590579 h 590579"/>
              <a:gd name="connsiteX4" fmla="*/ 0 w 1830294"/>
              <a:gd name="connsiteY4" fmla="*/ 14515 h 59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294" h="590579">
                <a:moveTo>
                  <a:pt x="0" y="14515"/>
                </a:moveTo>
                <a:lnTo>
                  <a:pt x="1830294" y="0"/>
                </a:lnTo>
                <a:lnTo>
                  <a:pt x="1757722" y="590579"/>
                </a:lnTo>
                <a:lnTo>
                  <a:pt x="0" y="590579"/>
                </a:lnTo>
                <a:lnTo>
                  <a:pt x="0" y="14515"/>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bg1"/>
                </a:solidFill>
                <a:latin typeface="Roboto Light"/>
              </a:rPr>
              <a:t>Portal Services</a:t>
            </a:r>
            <a:endParaRPr lang="en-US" sz="1400" dirty="0">
              <a:solidFill>
                <a:schemeClr val="bg1"/>
              </a:solidFill>
              <a:latin typeface="Roboto Light"/>
            </a:endParaRPr>
          </a:p>
        </p:txBody>
      </p:sp>
      <p:sp>
        <p:nvSpPr>
          <p:cNvPr id="10" name="Rectangle 9"/>
          <p:cNvSpPr/>
          <p:nvPr/>
        </p:nvSpPr>
        <p:spPr bwMode="auto">
          <a:xfrm>
            <a:off x="6195808" y="4810742"/>
            <a:ext cx="1830293" cy="634121"/>
          </a:xfrm>
          <a:custGeom>
            <a:avLst/>
            <a:gdLst>
              <a:gd name="connsiteX0" fmla="*/ 0 w 1757722"/>
              <a:gd name="connsiteY0" fmla="*/ 0 h 576064"/>
              <a:gd name="connsiteX1" fmla="*/ 1757722 w 1757722"/>
              <a:gd name="connsiteY1" fmla="*/ 0 h 576064"/>
              <a:gd name="connsiteX2" fmla="*/ 1757722 w 1757722"/>
              <a:gd name="connsiteY2" fmla="*/ 576064 h 576064"/>
              <a:gd name="connsiteX3" fmla="*/ 0 w 1757722"/>
              <a:gd name="connsiteY3" fmla="*/ 576064 h 576064"/>
              <a:gd name="connsiteX4" fmla="*/ 0 w 1757722"/>
              <a:gd name="connsiteY4" fmla="*/ 0 h 576064"/>
              <a:gd name="connsiteX0" fmla="*/ 0 w 1830293"/>
              <a:gd name="connsiteY0" fmla="*/ 0 h 634121"/>
              <a:gd name="connsiteX1" fmla="*/ 1830293 w 1830293"/>
              <a:gd name="connsiteY1" fmla="*/ 58057 h 634121"/>
              <a:gd name="connsiteX2" fmla="*/ 1830293 w 1830293"/>
              <a:gd name="connsiteY2" fmla="*/ 634121 h 634121"/>
              <a:gd name="connsiteX3" fmla="*/ 72571 w 1830293"/>
              <a:gd name="connsiteY3" fmla="*/ 634121 h 634121"/>
              <a:gd name="connsiteX4" fmla="*/ 0 w 1830293"/>
              <a:gd name="connsiteY4" fmla="*/ 0 h 63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293" h="634121">
                <a:moveTo>
                  <a:pt x="0" y="0"/>
                </a:moveTo>
                <a:lnTo>
                  <a:pt x="1830293" y="58057"/>
                </a:lnTo>
                <a:lnTo>
                  <a:pt x="1830293" y="634121"/>
                </a:lnTo>
                <a:lnTo>
                  <a:pt x="72571" y="634121"/>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bg1"/>
                </a:solidFill>
                <a:latin typeface="Roboto Light"/>
              </a:rPr>
              <a:t>Local Widget</a:t>
            </a:r>
            <a:endParaRPr lang="en-US" sz="1400" dirty="0">
              <a:solidFill>
                <a:schemeClr val="bg1"/>
              </a:solidFill>
              <a:latin typeface="Roboto Light"/>
            </a:endParaRPr>
          </a:p>
        </p:txBody>
      </p:sp>
      <p:sp>
        <p:nvSpPr>
          <p:cNvPr id="11" name="Rectangle 10"/>
          <p:cNvSpPr/>
          <p:nvPr/>
        </p:nvSpPr>
        <p:spPr bwMode="auto">
          <a:xfrm>
            <a:off x="3652943" y="4868800"/>
            <a:ext cx="1833922" cy="583321"/>
          </a:xfrm>
          <a:custGeom>
            <a:avLst/>
            <a:gdLst>
              <a:gd name="connsiteX0" fmla="*/ 0 w 1757722"/>
              <a:gd name="connsiteY0" fmla="*/ 0 h 576064"/>
              <a:gd name="connsiteX1" fmla="*/ 1757722 w 1757722"/>
              <a:gd name="connsiteY1" fmla="*/ 0 h 576064"/>
              <a:gd name="connsiteX2" fmla="*/ 1757722 w 1757722"/>
              <a:gd name="connsiteY2" fmla="*/ 576064 h 576064"/>
              <a:gd name="connsiteX3" fmla="*/ 0 w 1757722"/>
              <a:gd name="connsiteY3" fmla="*/ 576064 h 576064"/>
              <a:gd name="connsiteX4" fmla="*/ 0 w 1757722"/>
              <a:gd name="connsiteY4" fmla="*/ 0 h 576064"/>
              <a:gd name="connsiteX0" fmla="*/ 101600 w 1859322"/>
              <a:gd name="connsiteY0" fmla="*/ 0 h 576064"/>
              <a:gd name="connsiteX1" fmla="*/ 1859322 w 1859322"/>
              <a:gd name="connsiteY1" fmla="*/ 0 h 576064"/>
              <a:gd name="connsiteX2" fmla="*/ 1859322 w 1859322"/>
              <a:gd name="connsiteY2" fmla="*/ 576064 h 576064"/>
              <a:gd name="connsiteX3" fmla="*/ 0 w 1859322"/>
              <a:gd name="connsiteY3" fmla="*/ 576064 h 576064"/>
              <a:gd name="connsiteX4" fmla="*/ 101600 w 1859322"/>
              <a:gd name="connsiteY4" fmla="*/ 0 h 576064"/>
              <a:gd name="connsiteX0" fmla="*/ 101600 w 1859322"/>
              <a:gd name="connsiteY0" fmla="*/ 0 h 634121"/>
              <a:gd name="connsiteX1" fmla="*/ 1859322 w 1859322"/>
              <a:gd name="connsiteY1" fmla="*/ 0 h 634121"/>
              <a:gd name="connsiteX2" fmla="*/ 1859322 w 1859322"/>
              <a:gd name="connsiteY2" fmla="*/ 576064 h 634121"/>
              <a:gd name="connsiteX3" fmla="*/ 0 w 1859322"/>
              <a:gd name="connsiteY3" fmla="*/ 634121 h 634121"/>
              <a:gd name="connsiteX4" fmla="*/ 101600 w 1859322"/>
              <a:gd name="connsiteY4" fmla="*/ 0 h 634121"/>
              <a:gd name="connsiteX0" fmla="*/ 76200 w 1833922"/>
              <a:gd name="connsiteY0" fmla="*/ 0 h 583321"/>
              <a:gd name="connsiteX1" fmla="*/ 1833922 w 1833922"/>
              <a:gd name="connsiteY1" fmla="*/ 0 h 583321"/>
              <a:gd name="connsiteX2" fmla="*/ 1833922 w 1833922"/>
              <a:gd name="connsiteY2" fmla="*/ 576064 h 583321"/>
              <a:gd name="connsiteX3" fmla="*/ 0 w 1833922"/>
              <a:gd name="connsiteY3" fmla="*/ 583321 h 583321"/>
              <a:gd name="connsiteX4" fmla="*/ 76200 w 1833922"/>
              <a:gd name="connsiteY4" fmla="*/ 0 h 58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22" h="583321">
                <a:moveTo>
                  <a:pt x="76200" y="0"/>
                </a:moveTo>
                <a:lnTo>
                  <a:pt x="1833922" y="0"/>
                </a:lnTo>
                <a:lnTo>
                  <a:pt x="1833922" y="576064"/>
                </a:lnTo>
                <a:lnTo>
                  <a:pt x="0" y="583321"/>
                </a:lnTo>
                <a:lnTo>
                  <a:pt x="7620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bg1"/>
                </a:solidFill>
                <a:latin typeface="Roboto Light"/>
              </a:rPr>
              <a:t>Local Widget</a:t>
            </a:r>
            <a:endParaRPr lang="en-US" sz="1400" dirty="0">
              <a:solidFill>
                <a:schemeClr val="bg1"/>
              </a:solidFill>
              <a:latin typeface="Roboto Light"/>
            </a:endParaRPr>
          </a:p>
        </p:txBody>
      </p:sp>
      <p:grpSp>
        <p:nvGrpSpPr>
          <p:cNvPr id="12" name="Group 11"/>
          <p:cNvGrpSpPr/>
          <p:nvPr/>
        </p:nvGrpSpPr>
        <p:grpSpPr>
          <a:xfrm>
            <a:off x="2024084" y="1340768"/>
            <a:ext cx="5124298" cy="1382869"/>
            <a:chOff x="1813529" y="1557152"/>
            <a:chExt cx="5124298" cy="1382869"/>
          </a:xfrm>
        </p:grpSpPr>
        <p:sp>
          <p:nvSpPr>
            <p:cNvPr id="13" name="Rectangle 11"/>
            <p:cNvSpPr/>
            <p:nvPr/>
          </p:nvSpPr>
          <p:spPr bwMode="auto">
            <a:xfrm>
              <a:off x="1813529" y="1557152"/>
              <a:ext cx="5124298" cy="1382869"/>
            </a:xfrm>
            <a:custGeom>
              <a:avLst/>
              <a:gdLst>
                <a:gd name="connsiteX0" fmla="*/ 0 w 5080756"/>
                <a:gd name="connsiteY0" fmla="*/ 0 h 1295784"/>
                <a:gd name="connsiteX1" fmla="*/ 5080756 w 5080756"/>
                <a:gd name="connsiteY1" fmla="*/ 0 h 1295784"/>
                <a:gd name="connsiteX2" fmla="*/ 5080756 w 5080756"/>
                <a:gd name="connsiteY2" fmla="*/ 1295784 h 1295784"/>
                <a:gd name="connsiteX3" fmla="*/ 0 w 5080756"/>
                <a:gd name="connsiteY3" fmla="*/ 1295784 h 1295784"/>
                <a:gd name="connsiteX4" fmla="*/ 0 w 5080756"/>
                <a:gd name="connsiteY4" fmla="*/ 0 h 1295784"/>
                <a:gd name="connsiteX0" fmla="*/ 43542 w 5124298"/>
                <a:gd name="connsiteY0" fmla="*/ 0 h 1382869"/>
                <a:gd name="connsiteX1" fmla="*/ 5124298 w 5124298"/>
                <a:gd name="connsiteY1" fmla="*/ 0 h 1382869"/>
                <a:gd name="connsiteX2" fmla="*/ 5124298 w 5124298"/>
                <a:gd name="connsiteY2" fmla="*/ 1295784 h 1382869"/>
                <a:gd name="connsiteX3" fmla="*/ 0 w 5124298"/>
                <a:gd name="connsiteY3" fmla="*/ 1382869 h 1382869"/>
                <a:gd name="connsiteX4" fmla="*/ 43542 w 5124298"/>
                <a:gd name="connsiteY4" fmla="*/ 0 h 138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4298" h="1382869">
                  <a:moveTo>
                    <a:pt x="43542" y="0"/>
                  </a:moveTo>
                  <a:lnTo>
                    <a:pt x="5124298" y="0"/>
                  </a:lnTo>
                  <a:lnTo>
                    <a:pt x="5124298" y="1295784"/>
                  </a:lnTo>
                  <a:lnTo>
                    <a:pt x="0" y="1382869"/>
                  </a:lnTo>
                  <a:lnTo>
                    <a:pt x="43542" y="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dirty="0" smtClean="0">
                  <a:solidFill>
                    <a:schemeClr val="bg1"/>
                  </a:solidFill>
                  <a:latin typeface="Roboto Light"/>
                </a:rPr>
                <a:t>Existing Authentication Provider</a:t>
              </a:r>
              <a:endParaRPr lang="en-US" dirty="0">
                <a:solidFill>
                  <a:schemeClr val="bg1"/>
                </a:solidFill>
                <a:latin typeface="Roboto Light"/>
              </a:endParaRPr>
            </a:p>
          </p:txBody>
        </p:sp>
        <p:sp>
          <p:nvSpPr>
            <p:cNvPr id="14" name="Rectangle 12"/>
            <p:cNvSpPr/>
            <p:nvPr/>
          </p:nvSpPr>
          <p:spPr bwMode="auto">
            <a:xfrm>
              <a:off x="2189674" y="2142083"/>
              <a:ext cx="1049173" cy="562113"/>
            </a:xfrm>
            <a:custGeom>
              <a:avLst/>
              <a:gdLst>
                <a:gd name="connsiteX0" fmla="*/ 0 w 1034659"/>
                <a:gd name="connsiteY0" fmla="*/ 0 h 504056"/>
                <a:gd name="connsiteX1" fmla="*/ 1034659 w 1034659"/>
                <a:gd name="connsiteY1" fmla="*/ 0 h 504056"/>
                <a:gd name="connsiteX2" fmla="*/ 1034659 w 1034659"/>
                <a:gd name="connsiteY2" fmla="*/ 504056 h 504056"/>
                <a:gd name="connsiteX3" fmla="*/ 0 w 1034659"/>
                <a:gd name="connsiteY3" fmla="*/ 504056 h 504056"/>
                <a:gd name="connsiteX4" fmla="*/ 0 w 1034659"/>
                <a:gd name="connsiteY4" fmla="*/ 0 h 504056"/>
                <a:gd name="connsiteX0" fmla="*/ 0 w 1049173"/>
                <a:gd name="connsiteY0" fmla="*/ 0 h 562113"/>
                <a:gd name="connsiteX1" fmla="*/ 1034659 w 1049173"/>
                <a:gd name="connsiteY1" fmla="*/ 0 h 562113"/>
                <a:gd name="connsiteX2" fmla="*/ 1049173 w 1049173"/>
                <a:gd name="connsiteY2" fmla="*/ 562113 h 562113"/>
                <a:gd name="connsiteX3" fmla="*/ 0 w 1049173"/>
                <a:gd name="connsiteY3" fmla="*/ 504056 h 562113"/>
                <a:gd name="connsiteX4" fmla="*/ 0 w 1049173"/>
                <a:gd name="connsiteY4" fmla="*/ 0 h 56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173" h="562113">
                  <a:moveTo>
                    <a:pt x="0" y="0"/>
                  </a:moveTo>
                  <a:lnTo>
                    <a:pt x="1034659" y="0"/>
                  </a:lnTo>
                  <a:lnTo>
                    <a:pt x="1049173" y="562113"/>
                  </a:lnTo>
                  <a:lnTo>
                    <a:pt x="0" y="504056"/>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bg1"/>
                  </a:solidFill>
                  <a:latin typeface="Roboto Light"/>
                </a:rPr>
                <a:t>MSAD</a:t>
              </a:r>
              <a:endParaRPr lang="en-US" sz="1400" dirty="0">
                <a:solidFill>
                  <a:schemeClr val="bg1"/>
                </a:solidFill>
                <a:latin typeface="Roboto Light"/>
              </a:endParaRPr>
            </a:p>
          </p:txBody>
        </p:sp>
        <p:sp>
          <p:nvSpPr>
            <p:cNvPr id="15" name="Rectangle 13"/>
            <p:cNvSpPr/>
            <p:nvPr/>
          </p:nvSpPr>
          <p:spPr bwMode="auto">
            <a:xfrm>
              <a:off x="3839627" y="2098539"/>
              <a:ext cx="1078202" cy="547599"/>
            </a:xfrm>
            <a:custGeom>
              <a:avLst/>
              <a:gdLst>
                <a:gd name="connsiteX0" fmla="*/ 0 w 1034659"/>
                <a:gd name="connsiteY0" fmla="*/ 0 h 504056"/>
                <a:gd name="connsiteX1" fmla="*/ 1034659 w 1034659"/>
                <a:gd name="connsiteY1" fmla="*/ 0 h 504056"/>
                <a:gd name="connsiteX2" fmla="*/ 1034659 w 1034659"/>
                <a:gd name="connsiteY2" fmla="*/ 504056 h 504056"/>
                <a:gd name="connsiteX3" fmla="*/ 0 w 1034659"/>
                <a:gd name="connsiteY3" fmla="*/ 504056 h 504056"/>
                <a:gd name="connsiteX4" fmla="*/ 0 w 1034659"/>
                <a:gd name="connsiteY4" fmla="*/ 0 h 504056"/>
                <a:gd name="connsiteX0" fmla="*/ 0 w 1078202"/>
                <a:gd name="connsiteY0" fmla="*/ 0 h 547599"/>
                <a:gd name="connsiteX1" fmla="*/ 1078202 w 1078202"/>
                <a:gd name="connsiteY1" fmla="*/ 43543 h 547599"/>
                <a:gd name="connsiteX2" fmla="*/ 1078202 w 1078202"/>
                <a:gd name="connsiteY2" fmla="*/ 547599 h 547599"/>
                <a:gd name="connsiteX3" fmla="*/ 43543 w 1078202"/>
                <a:gd name="connsiteY3" fmla="*/ 547599 h 547599"/>
                <a:gd name="connsiteX4" fmla="*/ 0 w 1078202"/>
                <a:gd name="connsiteY4" fmla="*/ 0 h 547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02" h="547599">
                  <a:moveTo>
                    <a:pt x="0" y="0"/>
                  </a:moveTo>
                  <a:lnTo>
                    <a:pt x="1078202" y="43543"/>
                  </a:lnTo>
                  <a:lnTo>
                    <a:pt x="1078202" y="547599"/>
                  </a:lnTo>
                  <a:lnTo>
                    <a:pt x="43543" y="547599"/>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bg1"/>
                  </a:solidFill>
                  <a:latin typeface="Roboto Light"/>
                </a:rPr>
                <a:t>LDAP</a:t>
              </a:r>
              <a:endParaRPr lang="en-US" sz="1400" dirty="0">
                <a:solidFill>
                  <a:schemeClr val="bg1"/>
                </a:solidFill>
                <a:latin typeface="Roboto Light"/>
              </a:endParaRPr>
            </a:p>
          </p:txBody>
        </p:sp>
        <p:sp>
          <p:nvSpPr>
            <p:cNvPr id="16" name="Rectangle 14"/>
            <p:cNvSpPr/>
            <p:nvPr/>
          </p:nvSpPr>
          <p:spPr bwMode="auto">
            <a:xfrm>
              <a:off x="5543103" y="2105001"/>
              <a:ext cx="1078202" cy="562113"/>
            </a:xfrm>
            <a:custGeom>
              <a:avLst/>
              <a:gdLst>
                <a:gd name="connsiteX0" fmla="*/ 0 w 1034659"/>
                <a:gd name="connsiteY0" fmla="*/ 0 h 504056"/>
                <a:gd name="connsiteX1" fmla="*/ 1034659 w 1034659"/>
                <a:gd name="connsiteY1" fmla="*/ 0 h 504056"/>
                <a:gd name="connsiteX2" fmla="*/ 1034659 w 1034659"/>
                <a:gd name="connsiteY2" fmla="*/ 504056 h 504056"/>
                <a:gd name="connsiteX3" fmla="*/ 0 w 1034659"/>
                <a:gd name="connsiteY3" fmla="*/ 504056 h 504056"/>
                <a:gd name="connsiteX4" fmla="*/ 0 w 1034659"/>
                <a:gd name="connsiteY4" fmla="*/ 0 h 504056"/>
                <a:gd name="connsiteX0" fmla="*/ 0 w 1078202"/>
                <a:gd name="connsiteY0" fmla="*/ 58057 h 562113"/>
                <a:gd name="connsiteX1" fmla="*/ 1078202 w 1078202"/>
                <a:gd name="connsiteY1" fmla="*/ 0 h 562113"/>
                <a:gd name="connsiteX2" fmla="*/ 1034659 w 1078202"/>
                <a:gd name="connsiteY2" fmla="*/ 562113 h 562113"/>
                <a:gd name="connsiteX3" fmla="*/ 0 w 1078202"/>
                <a:gd name="connsiteY3" fmla="*/ 562113 h 562113"/>
                <a:gd name="connsiteX4" fmla="*/ 0 w 1078202"/>
                <a:gd name="connsiteY4" fmla="*/ 58057 h 56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02" h="562113">
                  <a:moveTo>
                    <a:pt x="0" y="58057"/>
                  </a:moveTo>
                  <a:lnTo>
                    <a:pt x="1078202" y="0"/>
                  </a:lnTo>
                  <a:lnTo>
                    <a:pt x="1034659" y="562113"/>
                  </a:lnTo>
                  <a:lnTo>
                    <a:pt x="0" y="562113"/>
                  </a:lnTo>
                  <a:lnTo>
                    <a:pt x="0" y="58057"/>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bg1"/>
                  </a:solidFill>
                  <a:latin typeface="Roboto Light"/>
                </a:rPr>
                <a:t>Other…</a:t>
              </a:r>
              <a:endParaRPr lang="en-US" sz="1400" dirty="0">
                <a:solidFill>
                  <a:schemeClr val="bg1"/>
                </a:solidFill>
                <a:latin typeface="Roboto Light"/>
              </a:endParaRPr>
            </a:p>
          </p:txBody>
        </p:sp>
      </p:grpSp>
      <p:cxnSp>
        <p:nvCxnSpPr>
          <p:cNvPr id="17" name="Straight Connector 16"/>
          <p:cNvCxnSpPr/>
          <p:nvPr/>
        </p:nvCxnSpPr>
        <p:spPr>
          <a:xfrm>
            <a:off x="4610100" y="2676525"/>
            <a:ext cx="0" cy="1390650"/>
          </a:xfrm>
          <a:prstGeom prst="line">
            <a:avLst/>
          </a:prstGeom>
          <a:ln w="25400">
            <a:solidFill>
              <a:srgbClr val="474747"/>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2122778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dirty="0" smtClean="0"/>
              <a:t>Key Concepts</a:t>
            </a:r>
            <a:endParaRPr lang="en-US" dirty="0"/>
          </a:p>
        </p:txBody>
      </p:sp>
      <p:sp>
        <p:nvSpPr>
          <p:cNvPr id="10" name="Content Placeholder 9"/>
          <p:cNvSpPr>
            <a:spLocks noGrp="1"/>
          </p:cNvSpPr>
          <p:nvPr>
            <p:ph sz="quarter" idx="14"/>
          </p:nvPr>
        </p:nvSpPr>
        <p:spPr/>
        <p:txBody>
          <a:bodyPr/>
          <a:lstStyle/>
          <a:p>
            <a:r>
              <a:rPr lang="en-US" dirty="0" smtClean="0"/>
              <a:t>Authentication</a:t>
            </a:r>
          </a:p>
          <a:p>
            <a:r>
              <a:rPr lang="en-US" dirty="0" smtClean="0"/>
              <a:t>Authorization</a:t>
            </a:r>
          </a:p>
          <a:p>
            <a:r>
              <a:rPr lang="en-US" dirty="0" smtClean="0"/>
              <a:t>A system administrator role</a:t>
            </a:r>
            <a:endParaRPr lang="en-US" dirty="0"/>
          </a:p>
        </p:txBody>
      </p:sp>
    </p:spTree>
    <p:extLst>
      <p:ext uri="{BB962C8B-B14F-4D97-AF65-F5344CB8AC3E}">
        <p14:creationId xmlns="" xmlns:p14="http://schemas.microsoft.com/office/powerpoint/2010/main" val="25804609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Remote Widgets, Shared Session</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50</a:t>
            </a:fld>
            <a:endParaRPr lang="en-US" dirty="0"/>
          </a:p>
        </p:txBody>
      </p:sp>
      <p:sp>
        <p:nvSpPr>
          <p:cNvPr id="27" name="Line 3"/>
          <p:cNvSpPr>
            <a:spLocks noChangeShapeType="1"/>
          </p:cNvSpPr>
          <p:nvPr/>
        </p:nvSpPr>
        <p:spPr bwMode="auto">
          <a:xfrm>
            <a:off x="233349" y="3755682"/>
            <a:ext cx="455469" cy="0"/>
          </a:xfrm>
          <a:prstGeom prst="line">
            <a:avLst/>
          </a:prstGeom>
          <a:noFill/>
          <a:ln w="25400">
            <a:solidFill>
              <a:srgbClr val="000000"/>
            </a:solidFill>
            <a:miter lim="800000"/>
            <a:headEnd/>
            <a:tailEnd type="arrow" w="med" len="med"/>
          </a:ln>
          <a:extLst>
            <a:ext uri="{909E8E84-426E-40DD-AFC4-6F175D3DCCD1}">
              <a14:hiddenFill xmlns="" xmlns:a14="http://schemas.microsoft.com/office/drawing/2010/main">
                <a:noFill/>
              </a14:hiddenFill>
            </a:ext>
          </a:extLst>
        </p:spPr>
        <p:txBody>
          <a:bodyPr lIns="64301" tIns="32150" rIns="64301" bIns="32150"/>
          <a:lstStyle/>
          <a:p>
            <a:endParaRPr lang="en-US">
              <a:latin typeface="Roboto Light" pitchFamily="2" charset="0"/>
              <a:ea typeface="Roboto Light" pitchFamily="2" charset="0"/>
            </a:endParaRPr>
          </a:p>
        </p:txBody>
      </p:sp>
      <p:sp>
        <p:nvSpPr>
          <p:cNvPr id="28" name="Oval 4"/>
          <p:cNvSpPr>
            <a:spLocks noChangeArrowheads="1"/>
          </p:cNvSpPr>
          <p:nvPr/>
        </p:nvSpPr>
        <p:spPr bwMode="auto">
          <a:xfrm>
            <a:off x="703717" y="3356992"/>
            <a:ext cx="962291" cy="810501"/>
          </a:xfrm>
          <a:prstGeom prst="ellipse">
            <a:avLst/>
          </a:prstGeom>
          <a:solidFill>
            <a:schemeClr val="accent1"/>
          </a:solidFill>
          <a:ln w="12600">
            <a:noFill/>
            <a:miter lim="800000"/>
            <a:headEnd/>
            <a:tailEnd/>
          </a:ln>
        </p:spPr>
        <p:txBody>
          <a:bodyPr wrap="none" lIns="35677" tIns="35677" rIns="35677" bIns="35677" anchor="ctr"/>
          <a:lstStyle/>
          <a:p>
            <a:pPr marL="267919" indent="-262338" algn="ctr">
              <a:buClrTx/>
              <a:tabLst>
                <a:tab pos="267919" algn="l"/>
                <a:tab pos="582724" algn="l"/>
                <a:tab pos="898646" algn="l"/>
                <a:tab pos="1214567" algn="l"/>
                <a:tab pos="1530489" algn="l"/>
                <a:tab pos="1846410" algn="l"/>
                <a:tab pos="2162332" algn="l"/>
                <a:tab pos="2478253" algn="l"/>
                <a:tab pos="2790825" algn="l"/>
                <a:tab pos="3104514" algn="l"/>
                <a:tab pos="3420435" algn="l"/>
                <a:tab pos="3736357" algn="l"/>
                <a:tab pos="4052278" algn="l"/>
                <a:tab pos="4368200" algn="l"/>
                <a:tab pos="4684121" algn="l"/>
                <a:tab pos="5000042" algn="l"/>
                <a:tab pos="5315963" algn="l"/>
                <a:tab pos="5637467" algn="l"/>
                <a:tab pos="5953388" algn="l"/>
                <a:tab pos="6269309" algn="l"/>
                <a:tab pos="6585231" algn="l"/>
              </a:tabLst>
              <a:defRPr/>
            </a:pPr>
            <a:r>
              <a:rPr lang="en-US" dirty="0">
                <a:solidFill>
                  <a:schemeClr val="bg1"/>
                </a:solidFill>
                <a:latin typeface="Roboto Light" pitchFamily="2" charset="0"/>
                <a:ea typeface="Roboto Light" pitchFamily="2" charset="0"/>
              </a:rPr>
              <a:t>L</a:t>
            </a:r>
            <a:r>
              <a:rPr lang="en-US" dirty="0" smtClean="0">
                <a:solidFill>
                  <a:schemeClr val="bg1"/>
                </a:solidFill>
                <a:latin typeface="Roboto Light" pitchFamily="2" charset="0"/>
                <a:ea typeface="Roboto Light" pitchFamily="2" charset="0"/>
              </a:rPr>
              <a:t>ogin</a:t>
            </a:r>
            <a:endParaRPr lang="en-US" dirty="0">
              <a:solidFill>
                <a:schemeClr val="bg1"/>
              </a:solidFill>
              <a:latin typeface="Roboto Light" pitchFamily="2" charset="0"/>
              <a:ea typeface="Roboto Light" pitchFamily="2" charset="0"/>
            </a:endParaRPr>
          </a:p>
        </p:txBody>
      </p:sp>
      <p:sp>
        <p:nvSpPr>
          <p:cNvPr id="29" name="Line 5"/>
          <p:cNvSpPr>
            <a:spLocks noChangeShapeType="1"/>
          </p:cNvSpPr>
          <p:nvPr/>
        </p:nvSpPr>
        <p:spPr bwMode="auto">
          <a:xfrm>
            <a:off x="1666008" y="3762242"/>
            <a:ext cx="708979" cy="0"/>
          </a:xfrm>
          <a:prstGeom prst="line">
            <a:avLst/>
          </a:prstGeom>
          <a:noFill/>
          <a:ln w="25400">
            <a:solidFill>
              <a:srgbClr val="000000"/>
            </a:solidFill>
            <a:miter lim="800000"/>
            <a:headEnd/>
            <a:tailEnd type="arrow" w="med" len="med"/>
          </a:ln>
          <a:extLst>
            <a:ext uri="{909E8E84-426E-40DD-AFC4-6F175D3DCCD1}">
              <a14:hiddenFill xmlns="" xmlns:a14="http://schemas.microsoft.com/office/drawing/2010/main">
                <a:noFill/>
              </a14:hiddenFill>
            </a:ext>
          </a:extLst>
        </p:spPr>
        <p:txBody>
          <a:bodyPr lIns="64301" tIns="32150" rIns="64301" bIns="32150"/>
          <a:lstStyle/>
          <a:p>
            <a:endParaRPr lang="en-US">
              <a:latin typeface="Roboto Light" pitchFamily="2" charset="0"/>
              <a:ea typeface="Roboto Light" pitchFamily="2" charset="0"/>
            </a:endParaRPr>
          </a:p>
        </p:txBody>
      </p:sp>
      <p:sp>
        <p:nvSpPr>
          <p:cNvPr id="30" name="Rectangle 6"/>
          <p:cNvSpPr>
            <a:spLocks noChangeArrowheads="1"/>
          </p:cNvSpPr>
          <p:nvPr/>
        </p:nvSpPr>
        <p:spPr bwMode="auto">
          <a:xfrm>
            <a:off x="2374987" y="1930309"/>
            <a:ext cx="3614971" cy="3731482"/>
          </a:xfrm>
          <a:custGeom>
            <a:avLst/>
            <a:gdLst>
              <a:gd name="connsiteX0" fmla="*/ 0 w 3493051"/>
              <a:gd name="connsiteY0" fmla="*/ 0 h 3646138"/>
              <a:gd name="connsiteX1" fmla="*/ 3493051 w 3493051"/>
              <a:gd name="connsiteY1" fmla="*/ 0 h 3646138"/>
              <a:gd name="connsiteX2" fmla="*/ 3493051 w 3493051"/>
              <a:gd name="connsiteY2" fmla="*/ 3646138 h 3646138"/>
              <a:gd name="connsiteX3" fmla="*/ 0 w 3493051"/>
              <a:gd name="connsiteY3" fmla="*/ 3646138 h 3646138"/>
              <a:gd name="connsiteX4" fmla="*/ 0 w 3493051"/>
              <a:gd name="connsiteY4" fmla="*/ 0 h 3646138"/>
              <a:gd name="connsiteX0" fmla="*/ 0 w 3614971"/>
              <a:gd name="connsiteY0" fmla="*/ 85344 h 3731482"/>
              <a:gd name="connsiteX1" fmla="*/ 3614971 w 3614971"/>
              <a:gd name="connsiteY1" fmla="*/ 0 h 3731482"/>
              <a:gd name="connsiteX2" fmla="*/ 3493051 w 3614971"/>
              <a:gd name="connsiteY2" fmla="*/ 3731482 h 3731482"/>
              <a:gd name="connsiteX3" fmla="*/ 0 w 3614971"/>
              <a:gd name="connsiteY3" fmla="*/ 3731482 h 3731482"/>
              <a:gd name="connsiteX4" fmla="*/ 0 w 3614971"/>
              <a:gd name="connsiteY4" fmla="*/ 85344 h 37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4971" h="3731482">
                <a:moveTo>
                  <a:pt x="0" y="85344"/>
                </a:moveTo>
                <a:lnTo>
                  <a:pt x="3614971" y="0"/>
                </a:lnTo>
                <a:lnTo>
                  <a:pt x="3493051" y="3731482"/>
                </a:lnTo>
                <a:lnTo>
                  <a:pt x="0" y="3731482"/>
                </a:lnTo>
                <a:lnTo>
                  <a:pt x="0" y="85344"/>
                </a:lnTo>
                <a:close/>
              </a:path>
            </a:pathLst>
          </a:custGeom>
          <a:solidFill>
            <a:schemeClr val="tx1">
              <a:lumMod val="25000"/>
              <a:lumOff val="7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1" name="Rectangle 7"/>
          <p:cNvSpPr>
            <a:spLocks noChangeArrowheads="1"/>
          </p:cNvSpPr>
          <p:nvPr/>
        </p:nvSpPr>
        <p:spPr bwMode="auto">
          <a:xfrm>
            <a:off x="2525694" y="2599526"/>
            <a:ext cx="1543732" cy="1455511"/>
          </a:xfrm>
          <a:custGeom>
            <a:avLst/>
            <a:gdLst>
              <a:gd name="connsiteX0" fmla="*/ 0 w 1519348"/>
              <a:gd name="connsiteY0" fmla="*/ 0 h 1418935"/>
              <a:gd name="connsiteX1" fmla="*/ 1519348 w 1519348"/>
              <a:gd name="connsiteY1" fmla="*/ 0 h 1418935"/>
              <a:gd name="connsiteX2" fmla="*/ 1519348 w 1519348"/>
              <a:gd name="connsiteY2" fmla="*/ 1418935 h 1418935"/>
              <a:gd name="connsiteX3" fmla="*/ 0 w 1519348"/>
              <a:gd name="connsiteY3" fmla="*/ 1418935 h 1418935"/>
              <a:gd name="connsiteX4" fmla="*/ 0 w 1519348"/>
              <a:gd name="connsiteY4" fmla="*/ 0 h 1418935"/>
              <a:gd name="connsiteX0" fmla="*/ 0 w 1555924"/>
              <a:gd name="connsiteY0" fmla="*/ 0 h 1479895"/>
              <a:gd name="connsiteX1" fmla="*/ 1519348 w 1555924"/>
              <a:gd name="connsiteY1" fmla="*/ 0 h 1479895"/>
              <a:gd name="connsiteX2" fmla="*/ 1555924 w 1555924"/>
              <a:gd name="connsiteY2" fmla="*/ 1479895 h 1479895"/>
              <a:gd name="connsiteX3" fmla="*/ 0 w 1555924"/>
              <a:gd name="connsiteY3" fmla="*/ 1418935 h 1479895"/>
              <a:gd name="connsiteX4" fmla="*/ 0 w 1555924"/>
              <a:gd name="connsiteY4" fmla="*/ 0 h 1479895"/>
              <a:gd name="connsiteX0" fmla="*/ 0 w 1543732"/>
              <a:gd name="connsiteY0" fmla="*/ 0 h 1455511"/>
              <a:gd name="connsiteX1" fmla="*/ 1519348 w 1543732"/>
              <a:gd name="connsiteY1" fmla="*/ 0 h 1455511"/>
              <a:gd name="connsiteX2" fmla="*/ 1543732 w 1543732"/>
              <a:gd name="connsiteY2" fmla="*/ 1455511 h 1455511"/>
              <a:gd name="connsiteX3" fmla="*/ 0 w 1543732"/>
              <a:gd name="connsiteY3" fmla="*/ 1418935 h 1455511"/>
              <a:gd name="connsiteX4" fmla="*/ 0 w 1543732"/>
              <a:gd name="connsiteY4" fmla="*/ 0 h 1455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732" h="1455511">
                <a:moveTo>
                  <a:pt x="0" y="0"/>
                </a:moveTo>
                <a:lnTo>
                  <a:pt x="1519348" y="0"/>
                </a:lnTo>
                <a:lnTo>
                  <a:pt x="1543732" y="1455511"/>
                </a:lnTo>
                <a:lnTo>
                  <a:pt x="0" y="1418935"/>
                </a:lnTo>
                <a:lnTo>
                  <a:pt x="0" y="0"/>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2" name="Rectangle 8"/>
          <p:cNvSpPr>
            <a:spLocks noChangeArrowheads="1"/>
          </p:cNvSpPr>
          <p:nvPr/>
        </p:nvSpPr>
        <p:spPr bwMode="auto">
          <a:xfrm>
            <a:off x="4172306" y="2579696"/>
            <a:ext cx="1519349" cy="1455511"/>
          </a:xfrm>
          <a:custGeom>
            <a:avLst/>
            <a:gdLst>
              <a:gd name="connsiteX0" fmla="*/ 0 w 1519349"/>
              <a:gd name="connsiteY0" fmla="*/ 0 h 1418935"/>
              <a:gd name="connsiteX1" fmla="*/ 1519349 w 1519349"/>
              <a:gd name="connsiteY1" fmla="*/ 0 h 1418935"/>
              <a:gd name="connsiteX2" fmla="*/ 1519349 w 1519349"/>
              <a:gd name="connsiteY2" fmla="*/ 1418935 h 1418935"/>
              <a:gd name="connsiteX3" fmla="*/ 0 w 1519349"/>
              <a:gd name="connsiteY3" fmla="*/ 1418935 h 1418935"/>
              <a:gd name="connsiteX4" fmla="*/ 0 w 1519349"/>
              <a:gd name="connsiteY4" fmla="*/ 0 h 1418935"/>
              <a:gd name="connsiteX0" fmla="*/ 0 w 1555925"/>
              <a:gd name="connsiteY0" fmla="*/ 73152 h 1492087"/>
              <a:gd name="connsiteX1" fmla="*/ 1555925 w 1555925"/>
              <a:gd name="connsiteY1" fmla="*/ 0 h 1492087"/>
              <a:gd name="connsiteX2" fmla="*/ 1519349 w 1555925"/>
              <a:gd name="connsiteY2" fmla="*/ 1492087 h 1492087"/>
              <a:gd name="connsiteX3" fmla="*/ 0 w 1555925"/>
              <a:gd name="connsiteY3" fmla="*/ 1492087 h 1492087"/>
              <a:gd name="connsiteX4" fmla="*/ 0 w 1555925"/>
              <a:gd name="connsiteY4" fmla="*/ 73152 h 1492087"/>
              <a:gd name="connsiteX0" fmla="*/ 0 w 1519349"/>
              <a:gd name="connsiteY0" fmla="*/ 36576 h 1455511"/>
              <a:gd name="connsiteX1" fmla="*/ 1507157 w 1519349"/>
              <a:gd name="connsiteY1" fmla="*/ 0 h 1455511"/>
              <a:gd name="connsiteX2" fmla="*/ 1519349 w 1519349"/>
              <a:gd name="connsiteY2" fmla="*/ 1455511 h 1455511"/>
              <a:gd name="connsiteX3" fmla="*/ 0 w 1519349"/>
              <a:gd name="connsiteY3" fmla="*/ 1455511 h 1455511"/>
              <a:gd name="connsiteX4" fmla="*/ 0 w 1519349"/>
              <a:gd name="connsiteY4" fmla="*/ 36576 h 1455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349" h="1455511">
                <a:moveTo>
                  <a:pt x="0" y="36576"/>
                </a:moveTo>
                <a:lnTo>
                  <a:pt x="1507157" y="0"/>
                </a:lnTo>
                <a:lnTo>
                  <a:pt x="1519349" y="1455511"/>
                </a:lnTo>
                <a:lnTo>
                  <a:pt x="0" y="1455511"/>
                </a:lnTo>
                <a:lnTo>
                  <a:pt x="0" y="36576"/>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3" name="Rectangle 9"/>
          <p:cNvSpPr>
            <a:spLocks noChangeArrowheads="1"/>
          </p:cNvSpPr>
          <p:nvPr/>
        </p:nvSpPr>
        <p:spPr bwMode="auto">
          <a:xfrm>
            <a:off x="2476926" y="4082537"/>
            <a:ext cx="1568116" cy="1479895"/>
          </a:xfrm>
          <a:custGeom>
            <a:avLst/>
            <a:gdLst>
              <a:gd name="connsiteX0" fmla="*/ 0 w 1519348"/>
              <a:gd name="connsiteY0" fmla="*/ 0 h 1418935"/>
              <a:gd name="connsiteX1" fmla="*/ 1519348 w 1519348"/>
              <a:gd name="connsiteY1" fmla="*/ 0 h 1418935"/>
              <a:gd name="connsiteX2" fmla="*/ 1519348 w 1519348"/>
              <a:gd name="connsiteY2" fmla="*/ 1418935 h 1418935"/>
              <a:gd name="connsiteX3" fmla="*/ 0 w 1519348"/>
              <a:gd name="connsiteY3" fmla="*/ 1418935 h 1418935"/>
              <a:gd name="connsiteX4" fmla="*/ 0 w 1519348"/>
              <a:gd name="connsiteY4" fmla="*/ 0 h 1418935"/>
              <a:gd name="connsiteX0" fmla="*/ 0 w 1568116"/>
              <a:gd name="connsiteY0" fmla="*/ 0 h 1479895"/>
              <a:gd name="connsiteX1" fmla="*/ 1568116 w 1568116"/>
              <a:gd name="connsiteY1" fmla="*/ 60960 h 1479895"/>
              <a:gd name="connsiteX2" fmla="*/ 1568116 w 1568116"/>
              <a:gd name="connsiteY2" fmla="*/ 1479895 h 1479895"/>
              <a:gd name="connsiteX3" fmla="*/ 48768 w 1568116"/>
              <a:gd name="connsiteY3" fmla="*/ 1479895 h 1479895"/>
              <a:gd name="connsiteX4" fmla="*/ 0 w 1568116"/>
              <a:gd name="connsiteY4" fmla="*/ 0 h 1479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116" h="1479895">
                <a:moveTo>
                  <a:pt x="0" y="0"/>
                </a:moveTo>
                <a:lnTo>
                  <a:pt x="1568116" y="60960"/>
                </a:lnTo>
                <a:lnTo>
                  <a:pt x="1568116" y="1479895"/>
                </a:lnTo>
                <a:lnTo>
                  <a:pt x="48768" y="1479895"/>
                </a:lnTo>
                <a:lnTo>
                  <a:pt x="0" y="0"/>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4" name="Rectangle 10"/>
          <p:cNvSpPr>
            <a:spLocks noChangeArrowheads="1"/>
          </p:cNvSpPr>
          <p:nvPr/>
        </p:nvSpPr>
        <p:spPr bwMode="auto">
          <a:xfrm>
            <a:off x="4137456" y="4143497"/>
            <a:ext cx="1577641" cy="1418935"/>
          </a:xfrm>
          <a:custGeom>
            <a:avLst/>
            <a:gdLst>
              <a:gd name="connsiteX0" fmla="*/ 0 w 1519348"/>
              <a:gd name="connsiteY0" fmla="*/ 0 h 1418935"/>
              <a:gd name="connsiteX1" fmla="*/ 1519348 w 1519348"/>
              <a:gd name="connsiteY1" fmla="*/ 0 h 1418935"/>
              <a:gd name="connsiteX2" fmla="*/ 1519348 w 1519348"/>
              <a:gd name="connsiteY2" fmla="*/ 1418935 h 1418935"/>
              <a:gd name="connsiteX3" fmla="*/ 0 w 1519348"/>
              <a:gd name="connsiteY3" fmla="*/ 1418935 h 1418935"/>
              <a:gd name="connsiteX4" fmla="*/ 0 w 1519348"/>
              <a:gd name="connsiteY4" fmla="*/ 0 h 1418935"/>
              <a:gd name="connsiteX0" fmla="*/ 48768 w 1568116"/>
              <a:gd name="connsiteY0" fmla="*/ 0 h 1467703"/>
              <a:gd name="connsiteX1" fmla="*/ 1568116 w 1568116"/>
              <a:gd name="connsiteY1" fmla="*/ 0 h 1467703"/>
              <a:gd name="connsiteX2" fmla="*/ 1568116 w 1568116"/>
              <a:gd name="connsiteY2" fmla="*/ 1418935 h 1467703"/>
              <a:gd name="connsiteX3" fmla="*/ 0 w 1568116"/>
              <a:gd name="connsiteY3" fmla="*/ 1467703 h 1467703"/>
              <a:gd name="connsiteX4" fmla="*/ 48768 w 1568116"/>
              <a:gd name="connsiteY4" fmla="*/ 0 h 1467703"/>
              <a:gd name="connsiteX0" fmla="*/ 58293 w 1577641"/>
              <a:gd name="connsiteY0" fmla="*/ 0 h 1418935"/>
              <a:gd name="connsiteX1" fmla="*/ 1577641 w 1577641"/>
              <a:gd name="connsiteY1" fmla="*/ 0 h 1418935"/>
              <a:gd name="connsiteX2" fmla="*/ 1577641 w 1577641"/>
              <a:gd name="connsiteY2" fmla="*/ 1418935 h 1418935"/>
              <a:gd name="connsiteX3" fmla="*/ 0 w 1577641"/>
              <a:gd name="connsiteY3" fmla="*/ 1410553 h 1418935"/>
              <a:gd name="connsiteX4" fmla="*/ 58293 w 1577641"/>
              <a:gd name="connsiteY4" fmla="*/ 0 h 141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641" h="1418935">
                <a:moveTo>
                  <a:pt x="58293" y="0"/>
                </a:moveTo>
                <a:lnTo>
                  <a:pt x="1577641" y="0"/>
                </a:lnTo>
                <a:lnTo>
                  <a:pt x="1577641" y="1418935"/>
                </a:lnTo>
                <a:lnTo>
                  <a:pt x="0" y="1410553"/>
                </a:lnTo>
                <a:lnTo>
                  <a:pt x="58293" y="0"/>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35" name="Text Box 11"/>
          <p:cNvSpPr txBox="1">
            <a:spLocks noChangeArrowheads="1"/>
          </p:cNvSpPr>
          <p:nvPr/>
        </p:nvSpPr>
        <p:spPr bwMode="auto">
          <a:xfrm>
            <a:off x="2675285" y="2727911"/>
            <a:ext cx="1230215" cy="28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a:solidFill>
                  <a:schemeClr val="bg1"/>
                </a:solidFill>
                <a:latin typeface="Roboto Light" pitchFamily="2" charset="0"/>
                <a:ea typeface="Roboto Light" pitchFamily="2" charset="0"/>
              </a:rPr>
              <a:t>Local widget 1</a:t>
            </a:r>
          </a:p>
        </p:txBody>
      </p:sp>
      <p:sp>
        <p:nvSpPr>
          <p:cNvPr id="36" name="Text Box 12"/>
          <p:cNvSpPr txBox="1">
            <a:spLocks noChangeArrowheads="1"/>
          </p:cNvSpPr>
          <p:nvPr/>
        </p:nvSpPr>
        <p:spPr bwMode="auto">
          <a:xfrm>
            <a:off x="3622579" y="2168599"/>
            <a:ext cx="1044753" cy="287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dirty="0">
                <a:solidFill>
                  <a:srgbClr val="000000"/>
                </a:solidFill>
                <a:latin typeface="Roboto Light" pitchFamily="2" charset="0"/>
                <a:ea typeface="Roboto Light" pitchFamily="2" charset="0"/>
              </a:rPr>
              <a:t>Hallo User X</a:t>
            </a:r>
          </a:p>
        </p:txBody>
      </p:sp>
      <p:sp>
        <p:nvSpPr>
          <p:cNvPr id="37" name="Text Box 13"/>
          <p:cNvSpPr txBox="1">
            <a:spLocks noChangeArrowheads="1"/>
          </p:cNvSpPr>
          <p:nvPr/>
        </p:nvSpPr>
        <p:spPr bwMode="auto">
          <a:xfrm>
            <a:off x="4259794" y="2725679"/>
            <a:ext cx="1410238" cy="287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dirty="0">
                <a:solidFill>
                  <a:schemeClr val="bg1"/>
                </a:solidFill>
                <a:latin typeface="Roboto Light" pitchFamily="2" charset="0"/>
                <a:ea typeface="Roboto Light" pitchFamily="2" charset="0"/>
              </a:rPr>
              <a:t>R</a:t>
            </a:r>
            <a:r>
              <a:rPr lang="en-US" altLang="nl-NL" sz="1400" dirty="0" smtClean="0">
                <a:solidFill>
                  <a:schemeClr val="bg1"/>
                </a:solidFill>
                <a:latin typeface="Roboto Light" pitchFamily="2" charset="0"/>
                <a:ea typeface="Roboto Light" pitchFamily="2" charset="0"/>
              </a:rPr>
              <a:t>emote </a:t>
            </a:r>
            <a:r>
              <a:rPr lang="en-US" altLang="nl-NL" sz="1400" dirty="0">
                <a:solidFill>
                  <a:schemeClr val="bg1"/>
                </a:solidFill>
                <a:latin typeface="Roboto Light" pitchFamily="2" charset="0"/>
                <a:ea typeface="Roboto Light" pitchFamily="2" charset="0"/>
              </a:rPr>
              <a:t>widget </a:t>
            </a:r>
            <a:r>
              <a:rPr lang="en-US" altLang="nl-NL" sz="1400" dirty="0" smtClean="0">
                <a:solidFill>
                  <a:schemeClr val="bg1"/>
                </a:solidFill>
                <a:latin typeface="Roboto Light" pitchFamily="2" charset="0"/>
                <a:ea typeface="Roboto Light" pitchFamily="2" charset="0"/>
              </a:rPr>
              <a:t>1</a:t>
            </a:r>
            <a:endParaRPr lang="en-US" altLang="nl-NL" sz="1400" dirty="0">
              <a:solidFill>
                <a:schemeClr val="bg1"/>
              </a:solidFill>
              <a:latin typeface="Roboto Light" pitchFamily="2" charset="0"/>
              <a:ea typeface="Roboto Light" pitchFamily="2" charset="0"/>
            </a:endParaRPr>
          </a:p>
        </p:txBody>
      </p:sp>
      <p:sp>
        <p:nvSpPr>
          <p:cNvPr id="38" name="Text Box 11"/>
          <p:cNvSpPr txBox="1">
            <a:spLocks noChangeArrowheads="1"/>
          </p:cNvSpPr>
          <p:nvPr/>
        </p:nvSpPr>
        <p:spPr bwMode="auto">
          <a:xfrm>
            <a:off x="2684000" y="4295327"/>
            <a:ext cx="1219481" cy="287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dirty="0">
                <a:solidFill>
                  <a:schemeClr val="bg1"/>
                </a:solidFill>
                <a:latin typeface="Roboto Light" pitchFamily="2" charset="0"/>
                <a:ea typeface="Roboto Light" pitchFamily="2" charset="0"/>
              </a:rPr>
              <a:t>Local widget </a:t>
            </a:r>
            <a:r>
              <a:rPr lang="en-US" altLang="nl-NL" sz="1400" dirty="0" smtClean="0">
                <a:solidFill>
                  <a:schemeClr val="bg1"/>
                </a:solidFill>
                <a:latin typeface="Roboto Light" pitchFamily="2" charset="0"/>
                <a:ea typeface="Roboto Light" pitchFamily="2" charset="0"/>
              </a:rPr>
              <a:t>2</a:t>
            </a:r>
            <a:endParaRPr lang="en-US" altLang="nl-NL" sz="1400" dirty="0">
              <a:solidFill>
                <a:schemeClr val="bg1"/>
              </a:solidFill>
              <a:latin typeface="Roboto Light" pitchFamily="2" charset="0"/>
              <a:ea typeface="Roboto Light" pitchFamily="2" charset="0"/>
            </a:endParaRPr>
          </a:p>
        </p:txBody>
      </p:sp>
      <p:sp>
        <p:nvSpPr>
          <p:cNvPr id="39" name="Text Box 11"/>
          <p:cNvSpPr txBox="1">
            <a:spLocks noChangeArrowheads="1"/>
          </p:cNvSpPr>
          <p:nvPr/>
        </p:nvSpPr>
        <p:spPr bwMode="auto">
          <a:xfrm>
            <a:off x="4259794" y="4295327"/>
            <a:ext cx="1410239" cy="287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dirty="0" smtClean="0">
                <a:solidFill>
                  <a:schemeClr val="bg1"/>
                </a:solidFill>
                <a:latin typeface="Roboto Light" pitchFamily="2" charset="0"/>
                <a:ea typeface="Roboto Light" pitchFamily="2" charset="0"/>
              </a:rPr>
              <a:t>Remote </a:t>
            </a:r>
            <a:r>
              <a:rPr lang="en-US" altLang="nl-NL" sz="1400" dirty="0">
                <a:solidFill>
                  <a:schemeClr val="bg1"/>
                </a:solidFill>
                <a:latin typeface="Roboto Light" pitchFamily="2" charset="0"/>
                <a:ea typeface="Roboto Light" pitchFamily="2" charset="0"/>
              </a:rPr>
              <a:t>widget </a:t>
            </a:r>
            <a:r>
              <a:rPr lang="en-US" altLang="nl-NL" sz="1400" dirty="0" smtClean="0">
                <a:solidFill>
                  <a:schemeClr val="bg1"/>
                </a:solidFill>
                <a:latin typeface="Roboto Light" pitchFamily="2" charset="0"/>
                <a:ea typeface="Roboto Light" pitchFamily="2" charset="0"/>
              </a:rPr>
              <a:t>2</a:t>
            </a:r>
            <a:endParaRPr lang="en-US" altLang="nl-NL" sz="1400" dirty="0">
              <a:solidFill>
                <a:schemeClr val="bg1"/>
              </a:solidFill>
              <a:latin typeface="Roboto Light" pitchFamily="2" charset="0"/>
              <a:ea typeface="Roboto Light" pitchFamily="2" charset="0"/>
            </a:endParaRPr>
          </a:p>
        </p:txBody>
      </p:sp>
      <p:sp>
        <p:nvSpPr>
          <p:cNvPr id="40" name="Rectangle 6"/>
          <p:cNvSpPr>
            <a:spLocks noChangeArrowheads="1"/>
          </p:cNvSpPr>
          <p:nvPr/>
        </p:nvSpPr>
        <p:spPr bwMode="auto">
          <a:xfrm>
            <a:off x="6581462" y="1864939"/>
            <a:ext cx="1950978" cy="3731482"/>
          </a:xfrm>
          <a:custGeom>
            <a:avLst/>
            <a:gdLst>
              <a:gd name="connsiteX0" fmla="*/ 0 w 3493051"/>
              <a:gd name="connsiteY0" fmla="*/ 0 h 3646138"/>
              <a:gd name="connsiteX1" fmla="*/ 3493051 w 3493051"/>
              <a:gd name="connsiteY1" fmla="*/ 0 h 3646138"/>
              <a:gd name="connsiteX2" fmla="*/ 3493051 w 3493051"/>
              <a:gd name="connsiteY2" fmla="*/ 3646138 h 3646138"/>
              <a:gd name="connsiteX3" fmla="*/ 0 w 3493051"/>
              <a:gd name="connsiteY3" fmla="*/ 3646138 h 3646138"/>
              <a:gd name="connsiteX4" fmla="*/ 0 w 3493051"/>
              <a:gd name="connsiteY4" fmla="*/ 0 h 3646138"/>
              <a:gd name="connsiteX0" fmla="*/ 0 w 3614971"/>
              <a:gd name="connsiteY0" fmla="*/ 85344 h 3731482"/>
              <a:gd name="connsiteX1" fmla="*/ 3614971 w 3614971"/>
              <a:gd name="connsiteY1" fmla="*/ 0 h 3731482"/>
              <a:gd name="connsiteX2" fmla="*/ 3493051 w 3614971"/>
              <a:gd name="connsiteY2" fmla="*/ 3731482 h 3731482"/>
              <a:gd name="connsiteX3" fmla="*/ 0 w 3614971"/>
              <a:gd name="connsiteY3" fmla="*/ 3731482 h 3731482"/>
              <a:gd name="connsiteX4" fmla="*/ 0 w 3614971"/>
              <a:gd name="connsiteY4" fmla="*/ 85344 h 37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4971" h="3731482">
                <a:moveTo>
                  <a:pt x="0" y="85344"/>
                </a:moveTo>
                <a:lnTo>
                  <a:pt x="3614971" y="0"/>
                </a:lnTo>
                <a:lnTo>
                  <a:pt x="3493051" y="3731482"/>
                </a:lnTo>
                <a:lnTo>
                  <a:pt x="0" y="3731482"/>
                </a:lnTo>
                <a:lnTo>
                  <a:pt x="0" y="85344"/>
                </a:lnTo>
                <a:close/>
              </a:path>
            </a:pathLst>
          </a:custGeom>
          <a:solidFill>
            <a:schemeClr val="tx1">
              <a:lumMod val="25000"/>
              <a:lumOff val="7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41" name="Rectangle 7"/>
          <p:cNvSpPr>
            <a:spLocks noChangeArrowheads="1"/>
          </p:cNvSpPr>
          <p:nvPr/>
        </p:nvSpPr>
        <p:spPr bwMode="auto">
          <a:xfrm>
            <a:off x="6785084" y="2539888"/>
            <a:ext cx="1543732" cy="1455511"/>
          </a:xfrm>
          <a:custGeom>
            <a:avLst/>
            <a:gdLst>
              <a:gd name="connsiteX0" fmla="*/ 0 w 1519348"/>
              <a:gd name="connsiteY0" fmla="*/ 0 h 1418935"/>
              <a:gd name="connsiteX1" fmla="*/ 1519348 w 1519348"/>
              <a:gd name="connsiteY1" fmla="*/ 0 h 1418935"/>
              <a:gd name="connsiteX2" fmla="*/ 1519348 w 1519348"/>
              <a:gd name="connsiteY2" fmla="*/ 1418935 h 1418935"/>
              <a:gd name="connsiteX3" fmla="*/ 0 w 1519348"/>
              <a:gd name="connsiteY3" fmla="*/ 1418935 h 1418935"/>
              <a:gd name="connsiteX4" fmla="*/ 0 w 1519348"/>
              <a:gd name="connsiteY4" fmla="*/ 0 h 1418935"/>
              <a:gd name="connsiteX0" fmla="*/ 0 w 1555924"/>
              <a:gd name="connsiteY0" fmla="*/ 0 h 1479895"/>
              <a:gd name="connsiteX1" fmla="*/ 1519348 w 1555924"/>
              <a:gd name="connsiteY1" fmla="*/ 0 h 1479895"/>
              <a:gd name="connsiteX2" fmla="*/ 1555924 w 1555924"/>
              <a:gd name="connsiteY2" fmla="*/ 1479895 h 1479895"/>
              <a:gd name="connsiteX3" fmla="*/ 0 w 1555924"/>
              <a:gd name="connsiteY3" fmla="*/ 1418935 h 1479895"/>
              <a:gd name="connsiteX4" fmla="*/ 0 w 1555924"/>
              <a:gd name="connsiteY4" fmla="*/ 0 h 1479895"/>
              <a:gd name="connsiteX0" fmla="*/ 0 w 1543732"/>
              <a:gd name="connsiteY0" fmla="*/ 0 h 1455511"/>
              <a:gd name="connsiteX1" fmla="*/ 1519348 w 1543732"/>
              <a:gd name="connsiteY1" fmla="*/ 0 h 1455511"/>
              <a:gd name="connsiteX2" fmla="*/ 1543732 w 1543732"/>
              <a:gd name="connsiteY2" fmla="*/ 1455511 h 1455511"/>
              <a:gd name="connsiteX3" fmla="*/ 0 w 1543732"/>
              <a:gd name="connsiteY3" fmla="*/ 1418935 h 1455511"/>
              <a:gd name="connsiteX4" fmla="*/ 0 w 1543732"/>
              <a:gd name="connsiteY4" fmla="*/ 0 h 1455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732" h="1455511">
                <a:moveTo>
                  <a:pt x="0" y="0"/>
                </a:moveTo>
                <a:lnTo>
                  <a:pt x="1519348" y="0"/>
                </a:lnTo>
                <a:lnTo>
                  <a:pt x="1543732" y="1455511"/>
                </a:lnTo>
                <a:lnTo>
                  <a:pt x="0" y="1418935"/>
                </a:lnTo>
                <a:lnTo>
                  <a:pt x="0" y="0"/>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42" name="Rectangle 9"/>
          <p:cNvSpPr>
            <a:spLocks noChangeArrowheads="1"/>
          </p:cNvSpPr>
          <p:nvPr/>
        </p:nvSpPr>
        <p:spPr bwMode="auto">
          <a:xfrm>
            <a:off x="6736316" y="4022899"/>
            <a:ext cx="1568116" cy="1479895"/>
          </a:xfrm>
          <a:custGeom>
            <a:avLst/>
            <a:gdLst>
              <a:gd name="connsiteX0" fmla="*/ 0 w 1519348"/>
              <a:gd name="connsiteY0" fmla="*/ 0 h 1418935"/>
              <a:gd name="connsiteX1" fmla="*/ 1519348 w 1519348"/>
              <a:gd name="connsiteY1" fmla="*/ 0 h 1418935"/>
              <a:gd name="connsiteX2" fmla="*/ 1519348 w 1519348"/>
              <a:gd name="connsiteY2" fmla="*/ 1418935 h 1418935"/>
              <a:gd name="connsiteX3" fmla="*/ 0 w 1519348"/>
              <a:gd name="connsiteY3" fmla="*/ 1418935 h 1418935"/>
              <a:gd name="connsiteX4" fmla="*/ 0 w 1519348"/>
              <a:gd name="connsiteY4" fmla="*/ 0 h 1418935"/>
              <a:gd name="connsiteX0" fmla="*/ 0 w 1568116"/>
              <a:gd name="connsiteY0" fmla="*/ 0 h 1479895"/>
              <a:gd name="connsiteX1" fmla="*/ 1568116 w 1568116"/>
              <a:gd name="connsiteY1" fmla="*/ 60960 h 1479895"/>
              <a:gd name="connsiteX2" fmla="*/ 1568116 w 1568116"/>
              <a:gd name="connsiteY2" fmla="*/ 1479895 h 1479895"/>
              <a:gd name="connsiteX3" fmla="*/ 48768 w 1568116"/>
              <a:gd name="connsiteY3" fmla="*/ 1479895 h 1479895"/>
              <a:gd name="connsiteX4" fmla="*/ 0 w 1568116"/>
              <a:gd name="connsiteY4" fmla="*/ 0 h 1479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116" h="1479895">
                <a:moveTo>
                  <a:pt x="0" y="0"/>
                </a:moveTo>
                <a:lnTo>
                  <a:pt x="1568116" y="60960"/>
                </a:lnTo>
                <a:lnTo>
                  <a:pt x="1568116" y="1479895"/>
                </a:lnTo>
                <a:lnTo>
                  <a:pt x="48768" y="1479895"/>
                </a:lnTo>
                <a:lnTo>
                  <a:pt x="0" y="0"/>
                </a:lnTo>
                <a:close/>
              </a:path>
            </a:pathLst>
          </a:custGeom>
          <a:solidFill>
            <a:schemeClr val="tx1">
              <a:lumMod val="75000"/>
              <a:lumOff val="25000"/>
            </a:schemeClr>
          </a:solidFill>
          <a:ln w="12600">
            <a:noFill/>
            <a:miter lim="800000"/>
            <a:headEnd/>
            <a:tailEnd/>
          </a:ln>
        </p:spPr>
        <p:txBody>
          <a:bodyPr wrap="none" lIns="64269" tIns="32136" rIns="64269" bIns="32136" anchor="ctr"/>
          <a:lstStyle/>
          <a:p>
            <a:pPr>
              <a:defRPr/>
            </a:pPr>
            <a:endParaRPr lang="nl-NL">
              <a:latin typeface="Roboto Light" pitchFamily="2" charset="0"/>
              <a:ea typeface="Roboto Light" pitchFamily="2" charset="0"/>
            </a:endParaRPr>
          </a:p>
        </p:txBody>
      </p:sp>
      <p:sp>
        <p:nvSpPr>
          <p:cNvPr id="43" name="Text Box 11"/>
          <p:cNvSpPr txBox="1">
            <a:spLocks noChangeArrowheads="1"/>
          </p:cNvSpPr>
          <p:nvPr/>
        </p:nvSpPr>
        <p:spPr bwMode="auto">
          <a:xfrm>
            <a:off x="6934675" y="2668273"/>
            <a:ext cx="1230215" cy="28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a:solidFill>
                  <a:schemeClr val="bg1"/>
                </a:solidFill>
                <a:latin typeface="Roboto Light" pitchFamily="2" charset="0"/>
                <a:ea typeface="Roboto Light" pitchFamily="2" charset="0"/>
              </a:rPr>
              <a:t>Local widget 1</a:t>
            </a:r>
          </a:p>
        </p:txBody>
      </p:sp>
      <p:sp>
        <p:nvSpPr>
          <p:cNvPr id="44" name="Text Box 11"/>
          <p:cNvSpPr txBox="1">
            <a:spLocks noChangeArrowheads="1"/>
          </p:cNvSpPr>
          <p:nvPr/>
        </p:nvSpPr>
        <p:spPr bwMode="auto">
          <a:xfrm>
            <a:off x="6943390" y="4235689"/>
            <a:ext cx="1219481" cy="287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dirty="0">
                <a:solidFill>
                  <a:schemeClr val="bg1"/>
                </a:solidFill>
                <a:latin typeface="Roboto Light" pitchFamily="2" charset="0"/>
                <a:ea typeface="Roboto Light" pitchFamily="2" charset="0"/>
              </a:rPr>
              <a:t>Local widget </a:t>
            </a:r>
            <a:r>
              <a:rPr lang="en-US" altLang="nl-NL" sz="1400" dirty="0" smtClean="0">
                <a:solidFill>
                  <a:schemeClr val="bg1"/>
                </a:solidFill>
                <a:latin typeface="Roboto Light" pitchFamily="2" charset="0"/>
                <a:ea typeface="Roboto Light" pitchFamily="2" charset="0"/>
              </a:rPr>
              <a:t>2</a:t>
            </a:r>
            <a:endParaRPr lang="en-US" altLang="nl-NL" sz="1400" dirty="0">
              <a:solidFill>
                <a:schemeClr val="bg1"/>
              </a:solidFill>
              <a:latin typeface="Roboto Light" pitchFamily="2" charset="0"/>
              <a:ea typeface="Roboto Light" pitchFamily="2" charset="0"/>
            </a:endParaRPr>
          </a:p>
        </p:txBody>
      </p:sp>
      <p:sp>
        <p:nvSpPr>
          <p:cNvPr id="45" name="Text Box 12"/>
          <p:cNvSpPr txBox="1">
            <a:spLocks noChangeArrowheads="1"/>
          </p:cNvSpPr>
          <p:nvPr/>
        </p:nvSpPr>
        <p:spPr bwMode="auto">
          <a:xfrm>
            <a:off x="6858704" y="2167800"/>
            <a:ext cx="1322073" cy="287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35677" tIns="35677" rIns="35677" bIns="35677">
            <a:spAutoFit/>
          </a:bodyPr>
          <a:lstStyle>
            <a:lvl1pPr marL="381000" indent="-37306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1pPr>
            <a:lvl2pPr marL="381000" indent="-381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2pPr>
            <a:lvl3pPr marL="760413" indent="-760413"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3pPr>
            <a:lvl4pPr marL="1143000" indent="-1143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4pPr>
            <a:lvl5pPr marL="1524000" indent="-1524000" algn="l" eaLnBrk="0" hangingPunct="0">
              <a:spcBef>
                <a:spcPts val="2400"/>
              </a:spcBef>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5pPr>
            <a:lvl6pPr marL="19812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6pPr>
            <a:lvl7pPr marL="24384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7pPr>
            <a:lvl8pPr marL="28956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8pPr>
            <a:lvl9pPr marL="3352800" indent="-1524000" defTabSz="449263" eaLnBrk="0" fontAlgn="base" hangingPunct="0">
              <a:spcBef>
                <a:spcPts val="2400"/>
              </a:spcBef>
              <a:spcAft>
                <a:spcPct val="0"/>
              </a:spcAft>
              <a:tabLst>
                <a:tab pos="381000" algn="l"/>
                <a:tab pos="828675" algn="l"/>
                <a:tab pos="1277938" algn="l"/>
                <a:tab pos="1727200" algn="l"/>
                <a:tab pos="2176463" algn="l"/>
                <a:tab pos="2625725" algn="l"/>
                <a:tab pos="3074988" algn="l"/>
                <a:tab pos="3524250" algn="l"/>
                <a:tab pos="3968750" algn="l"/>
                <a:tab pos="4414838" algn="l"/>
                <a:tab pos="4864100" algn="l"/>
                <a:tab pos="5313363" algn="l"/>
                <a:tab pos="5762625" algn="l"/>
                <a:tab pos="6211888" algn="l"/>
                <a:tab pos="6661150" algn="l"/>
                <a:tab pos="7110413" algn="l"/>
                <a:tab pos="7559675" algn="l"/>
                <a:tab pos="8016875" algn="l"/>
                <a:tab pos="8466138" algn="l"/>
                <a:tab pos="8915400" algn="l"/>
                <a:tab pos="9364663" algn="l"/>
              </a:tabLst>
              <a:defRPr sz="2600">
                <a:solidFill>
                  <a:srgbClr val="2A261F"/>
                </a:solidFill>
                <a:latin typeface="Arial" pitchFamily="34" charset="0"/>
                <a:ea typeface="MS PGothic" pitchFamily="34" charset="-128"/>
                <a:sym typeface="Arial" pitchFamily="34" charset="0"/>
              </a:defRPr>
            </a:lvl9pPr>
          </a:lstStyle>
          <a:p>
            <a:pPr algn="ctr" eaLnBrk="1" hangingPunct="1">
              <a:spcBef>
                <a:spcPct val="0"/>
              </a:spcBef>
              <a:buClrTx/>
              <a:buSzTx/>
              <a:buFontTx/>
              <a:buNone/>
            </a:pPr>
            <a:r>
              <a:rPr lang="en-US" altLang="nl-NL" sz="1400" dirty="0" smtClean="0">
                <a:solidFill>
                  <a:srgbClr val="000000"/>
                </a:solidFill>
                <a:latin typeface="Roboto Light" pitchFamily="2" charset="0"/>
                <a:ea typeface="Roboto Light" pitchFamily="2" charset="0"/>
              </a:rPr>
              <a:t>Remote system</a:t>
            </a:r>
            <a:endParaRPr lang="en-US" altLang="nl-NL" sz="1400" dirty="0">
              <a:solidFill>
                <a:srgbClr val="000000"/>
              </a:solidFill>
              <a:latin typeface="Roboto Light" pitchFamily="2" charset="0"/>
              <a:ea typeface="Roboto Light" pitchFamily="2" charset="0"/>
            </a:endParaRPr>
          </a:p>
        </p:txBody>
      </p:sp>
      <p:sp>
        <p:nvSpPr>
          <p:cNvPr id="46" name="Line 5"/>
          <p:cNvSpPr>
            <a:spLocks noChangeShapeType="1"/>
          </p:cNvSpPr>
          <p:nvPr/>
        </p:nvSpPr>
        <p:spPr bwMode="auto">
          <a:xfrm flipH="1" flipV="1">
            <a:off x="5664862" y="3193198"/>
            <a:ext cx="1164350" cy="0"/>
          </a:xfrm>
          <a:prstGeom prst="line">
            <a:avLst/>
          </a:prstGeom>
          <a:noFill/>
          <a:ln w="25400">
            <a:solidFill>
              <a:srgbClr val="000000"/>
            </a:solidFill>
            <a:miter lim="800000"/>
            <a:headEnd type="none"/>
            <a:tailEnd type="arrow" w="med" len="med"/>
          </a:ln>
          <a:extLst>
            <a:ext uri="{909E8E84-426E-40DD-AFC4-6F175D3DCCD1}">
              <a14:hiddenFill xmlns="" xmlns:a14="http://schemas.microsoft.com/office/drawing/2010/main">
                <a:noFill/>
              </a14:hiddenFill>
            </a:ext>
          </a:extLst>
        </p:spPr>
        <p:txBody>
          <a:bodyPr lIns="64301" tIns="32150" rIns="64301" bIns="32150"/>
          <a:lstStyle/>
          <a:p>
            <a:endParaRPr lang="en-US"/>
          </a:p>
        </p:txBody>
      </p:sp>
      <p:sp>
        <p:nvSpPr>
          <p:cNvPr id="47" name="Line 5"/>
          <p:cNvSpPr>
            <a:spLocks noChangeShapeType="1"/>
          </p:cNvSpPr>
          <p:nvPr/>
        </p:nvSpPr>
        <p:spPr bwMode="auto">
          <a:xfrm flipH="1" flipV="1">
            <a:off x="5715098" y="4762846"/>
            <a:ext cx="1114114" cy="0"/>
          </a:xfrm>
          <a:prstGeom prst="line">
            <a:avLst/>
          </a:prstGeom>
          <a:noFill/>
          <a:ln w="25400">
            <a:solidFill>
              <a:srgbClr val="000000"/>
            </a:solidFill>
            <a:miter lim="800000"/>
            <a:headEnd type="none"/>
            <a:tailEnd type="arrow" w="med" len="med"/>
          </a:ln>
          <a:extLst>
            <a:ext uri="{909E8E84-426E-40DD-AFC4-6F175D3DCCD1}">
              <a14:hiddenFill xmlns="" xmlns:a14="http://schemas.microsoft.com/office/drawing/2010/main">
                <a:noFill/>
              </a14:hiddenFill>
            </a:ext>
          </a:extLst>
        </p:spPr>
        <p:txBody>
          <a:bodyPr lIns="64301" tIns="32150" rIns="64301" bIns="32150"/>
          <a:lstStyle/>
          <a:p>
            <a:endParaRPr lang="en-US"/>
          </a:p>
        </p:txBody>
      </p:sp>
    </p:spTree>
    <p:extLst>
      <p:ext uri="{BB962C8B-B14F-4D97-AF65-F5344CB8AC3E}">
        <p14:creationId xmlns="" xmlns:p14="http://schemas.microsoft.com/office/powerpoint/2010/main" val="26485722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Security Service: Remote Widgets</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51</a:t>
            </a:fld>
            <a:endParaRPr lang="en-US" dirty="0"/>
          </a:p>
        </p:txBody>
      </p:sp>
      <p:sp>
        <p:nvSpPr>
          <p:cNvPr id="34" name="Rectangle 2"/>
          <p:cNvSpPr/>
          <p:nvPr/>
        </p:nvSpPr>
        <p:spPr bwMode="auto">
          <a:xfrm>
            <a:off x="525456" y="4020912"/>
            <a:ext cx="5502010" cy="1738820"/>
          </a:xfrm>
          <a:custGeom>
            <a:avLst/>
            <a:gdLst>
              <a:gd name="connsiteX0" fmla="*/ 0 w 7416824"/>
              <a:gd name="connsiteY0" fmla="*/ 0 h 2736304"/>
              <a:gd name="connsiteX1" fmla="*/ 7416824 w 7416824"/>
              <a:gd name="connsiteY1" fmla="*/ 0 h 2736304"/>
              <a:gd name="connsiteX2" fmla="*/ 7416824 w 7416824"/>
              <a:gd name="connsiteY2" fmla="*/ 2736304 h 2736304"/>
              <a:gd name="connsiteX3" fmla="*/ 0 w 7416824"/>
              <a:gd name="connsiteY3" fmla="*/ 2736304 h 2736304"/>
              <a:gd name="connsiteX4" fmla="*/ 0 w 7416824"/>
              <a:gd name="connsiteY4" fmla="*/ 0 h 2736304"/>
              <a:gd name="connsiteX0" fmla="*/ 0 w 7474881"/>
              <a:gd name="connsiteY0" fmla="*/ 116114 h 2852418"/>
              <a:gd name="connsiteX1" fmla="*/ 7474881 w 7474881"/>
              <a:gd name="connsiteY1" fmla="*/ 0 h 2852418"/>
              <a:gd name="connsiteX2" fmla="*/ 7416824 w 7474881"/>
              <a:gd name="connsiteY2" fmla="*/ 2852418 h 2852418"/>
              <a:gd name="connsiteX3" fmla="*/ 0 w 7474881"/>
              <a:gd name="connsiteY3" fmla="*/ 2852418 h 2852418"/>
              <a:gd name="connsiteX4" fmla="*/ 0 w 7474881"/>
              <a:gd name="connsiteY4" fmla="*/ 116114 h 2852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4881" h="2852418">
                <a:moveTo>
                  <a:pt x="0" y="116114"/>
                </a:moveTo>
                <a:lnTo>
                  <a:pt x="7474881" y="0"/>
                </a:lnTo>
                <a:lnTo>
                  <a:pt x="7416824" y="2852418"/>
                </a:lnTo>
                <a:lnTo>
                  <a:pt x="0" y="2852418"/>
                </a:lnTo>
                <a:lnTo>
                  <a:pt x="0" y="116114"/>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lnSpc>
                <a:spcPct val="150000"/>
              </a:lnSpc>
            </a:pPr>
            <a:r>
              <a:rPr lang="en-US" sz="1400" dirty="0" smtClean="0">
                <a:solidFill>
                  <a:schemeClr val="bg1"/>
                </a:solidFill>
                <a:latin typeface="Roboto Light"/>
              </a:rPr>
              <a:t>Portal Application</a:t>
            </a:r>
            <a:endParaRPr lang="en-US" sz="1400" dirty="0">
              <a:solidFill>
                <a:schemeClr val="bg1"/>
              </a:solidFill>
              <a:latin typeface="Roboto Light"/>
            </a:endParaRPr>
          </a:p>
        </p:txBody>
      </p:sp>
      <p:sp>
        <p:nvSpPr>
          <p:cNvPr id="65" name="Rectangle 4"/>
          <p:cNvSpPr/>
          <p:nvPr/>
        </p:nvSpPr>
        <p:spPr bwMode="auto">
          <a:xfrm>
            <a:off x="694732" y="4411930"/>
            <a:ext cx="5077989" cy="483137"/>
          </a:xfrm>
          <a:custGeom>
            <a:avLst/>
            <a:gdLst>
              <a:gd name="connsiteX0" fmla="*/ 0 w 6840760"/>
              <a:gd name="connsiteY0" fmla="*/ 0 h 598318"/>
              <a:gd name="connsiteX1" fmla="*/ 6840760 w 6840760"/>
              <a:gd name="connsiteY1" fmla="*/ 0 h 598318"/>
              <a:gd name="connsiteX2" fmla="*/ 6840760 w 6840760"/>
              <a:gd name="connsiteY2" fmla="*/ 598318 h 598318"/>
              <a:gd name="connsiteX3" fmla="*/ 0 w 6840760"/>
              <a:gd name="connsiteY3" fmla="*/ 598318 h 598318"/>
              <a:gd name="connsiteX4" fmla="*/ 0 w 6840760"/>
              <a:gd name="connsiteY4" fmla="*/ 0 h 598318"/>
              <a:gd name="connsiteX0" fmla="*/ 0 w 6898817"/>
              <a:gd name="connsiteY0" fmla="*/ 0 h 656376"/>
              <a:gd name="connsiteX1" fmla="*/ 6898817 w 6898817"/>
              <a:gd name="connsiteY1" fmla="*/ 58058 h 656376"/>
              <a:gd name="connsiteX2" fmla="*/ 6898817 w 6898817"/>
              <a:gd name="connsiteY2" fmla="*/ 656376 h 656376"/>
              <a:gd name="connsiteX3" fmla="*/ 58057 w 6898817"/>
              <a:gd name="connsiteY3" fmla="*/ 656376 h 656376"/>
              <a:gd name="connsiteX4" fmla="*/ 0 w 6898817"/>
              <a:gd name="connsiteY4" fmla="*/ 0 h 65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817" h="656376">
                <a:moveTo>
                  <a:pt x="0" y="0"/>
                </a:moveTo>
                <a:lnTo>
                  <a:pt x="6898817" y="58058"/>
                </a:lnTo>
                <a:lnTo>
                  <a:pt x="6898817" y="656376"/>
                </a:lnTo>
                <a:lnTo>
                  <a:pt x="58057" y="656376"/>
                </a:lnTo>
                <a:lnTo>
                  <a:pt x="0" y="0"/>
                </a:lnTo>
                <a:close/>
              </a:path>
            </a:pathLst>
          </a:custGeom>
          <a:solidFill>
            <a:srgbClr val="267F00"/>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dirty="0" smtClean="0">
                <a:solidFill>
                  <a:schemeClr val="bg1"/>
                </a:solidFill>
                <a:latin typeface="Roboto Light"/>
              </a:rPr>
              <a:t>Security Service (Spring Security Connector configuration)</a:t>
            </a:r>
            <a:endParaRPr lang="en-US" sz="1400" dirty="0">
              <a:solidFill>
                <a:schemeClr val="bg1"/>
              </a:solidFill>
              <a:latin typeface="Roboto Light"/>
            </a:endParaRPr>
          </a:p>
        </p:txBody>
      </p:sp>
      <p:sp>
        <p:nvSpPr>
          <p:cNvPr id="66" name="Rectangle 7"/>
          <p:cNvSpPr/>
          <p:nvPr/>
        </p:nvSpPr>
        <p:spPr bwMode="auto">
          <a:xfrm>
            <a:off x="737467" y="5023763"/>
            <a:ext cx="1347218" cy="434706"/>
          </a:xfrm>
          <a:custGeom>
            <a:avLst/>
            <a:gdLst>
              <a:gd name="connsiteX0" fmla="*/ 0 w 1757722"/>
              <a:gd name="connsiteY0" fmla="*/ 0 h 576064"/>
              <a:gd name="connsiteX1" fmla="*/ 1757722 w 1757722"/>
              <a:gd name="connsiteY1" fmla="*/ 0 h 576064"/>
              <a:gd name="connsiteX2" fmla="*/ 1757722 w 1757722"/>
              <a:gd name="connsiteY2" fmla="*/ 576064 h 576064"/>
              <a:gd name="connsiteX3" fmla="*/ 0 w 1757722"/>
              <a:gd name="connsiteY3" fmla="*/ 576064 h 576064"/>
              <a:gd name="connsiteX4" fmla="*/ 0 w 1757722"/>
              <a:gd name="connsiteY4" fmla="*/ 0 h 576064"/>
              <a:gd name="connsiteX0" fmla="*/ 0 w 1830294"/>
              <a:gd name="connsiteY0" fmla="*/ 14515 h 590579"/>
              <a:gd name="connsiteX1" fmla="*/ 1830294 w 1830294"/>
              <a:gd name="connsiteY1" fmla="*/ 0 h 590579"/>
              <a:gd name="connsiteX2" fmla="*/ 1757722 w 1830294"/>
              <a:gd name="connsiteY2" fmla="*/ 590579 h 590579"/>
              <a:gd name="connsiteX3" fmla="*/ 0 w 1830294"/>
              <a:gd name="connsiteY3" fmla="*/ 590579 h 590579"/>
              <a:gd name="connsiteX4" fmla="*/ 0 w 1830294"/>
              <a:gd name="connsiteY4" fmla="*/ 14515 h 59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294" h="590579">
                <a:moveTo>
                  <a:pt x="0" y="14515"/>
                </a:moveTo>
                <a:lnTo>
                  <a:pt x="1830294" y="0"/>
                </a:lnTo>
                <a:lnTo>
                  <a:pt x="1757722" y="590579"/>
                </a:lnTo>
                <a:lnTo>
                  <a:pt x="0" y="590579"/>
                </a:lnTo>
                <a:lnTo>
                  <a:pt x="0" y="14515"/>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Portal Services</a:t>
            </a:r>
            <a:endParaRPr lang="en-US" sz="1200" dirty="0">
              <a:solidFill>
                <a:schemeClr val="bg1"/>
              </a:solidFill>
              <a:latin typeface="Roboto Light"/>
            </a:endParaRPr>
          </a:p>
        </p:txBody>
      </p:sp>
      <p:sp>
        <p:nvSpPr>
          <p:cNvPr id="67" name="Rectangle 9"/>
          <p:cNvSpPr/>
          <p:nvPr/>
        </p:nvSpPr>
        <p:spPr bwMode="auto">
          <a:xfrm>
            <a:off x="4423824" y="4991713"/>
            <a:ext cx="1347217" cy="466755"/>
          </a:xfrm>
          <a:custGeom>
            <a:avLst/>
            <a:gdLst>
              <a:gd name="connsiteX0" fmla="*/ 0 w 1757722"/>
              <a:gd name="connsiteY0" fmla="*/ 0 h 576064"/>
              <a:gd name="connsiteX1" fmla="*/ 1757722 w 1757722"/>
              <a:gd name="connsiteY1" fmla="*/ 0 h 576064"/>
              <a:gd name="connsiteX2" fmla="*/ 1757722 w 1757722"/>
              <a:gd name="connsiteY2" fmla="*/ 576064 h 576064"/>
              <a:gd name="connsiteX3" fmla="*/ 0 w 1757722"/>
              <a:gd name="connsiteY3" fmla="*/ 576064 h 576064"/>
              <a:gd name="connsiteX4" fmla="*/ 0 w 1757722"/>
              <a:gd name="connsiteY4" fmla="*/ 0 h 576064"/>
              <a:gd name="connsiteX0" fmla="*/ 0 w 1830293"/>
              <a:gd name="connsiteY0" fmla="*/ 0 h 634121"/>
              <a:gd name="connsiteX1" fmla="*/ 1830293 w 1830293"/>
              <a:gd name="connsiteY1" fmla="*/ 58057 h 634121"/>
              <a:gd name="connsiteX2" fmla="*/ 1830293 w 1830293"/>
              <a:gd name="connsiteY2" fmla="*/ 634121 h 634121"/>
              <a:gd name="connsiteX3" fmla="*/ 72571 w 1830293"/>
              <a:gd name="connsiteY3" fmla="*/ 634121 h 634121"/>
              <a:gd name="connsiteX4" fmla="*/ 0 w 1830293"/>
              <a:gd name="connsiteY4" fmla="*/ 0 h 63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293" h="634121">
                <a:moveTo>
                  <a:pt x="0" y="0"/>
                </a:moveTo>
                <a:lnTo>
                  <a:pt x="1830293" y="58057"/>
                </a:lnTo>
                <a:lnTo>
                  <a:pt x="1830293" y="634121"/>
                </a:lnTo>
                <a:lnTo>
                  <a:pt x="72571" y="634121"/>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Local Widget</a:t>
            </a:r>
            <a:endParaRPr lang="en-US" sz="1200" dirty="0">
              <a:solidFill>
                <a:schemeClr val="bg1"/>
              </a:solidFill>
              <a:latin typeface="Roboto Light"/>
            </a:endParaRPr>
          </a:p>
        </p:txBody>
      </p:sp>
      <p:sp>
        <p:nvSpPr>
          <p:cNvPr id="68" name="Rectangle 10"/>
          <p:cNvSpPr/>
          <p:nvPr/>
        </p:nvSpPr>
        <p:spPr bwMode="auto">
          <a:xfrm>
            <a:off x="2552106" y="5034448"/>
            <a:ext cx="1349889" cy="429363"/>
          </a:xfrm>
          <a:custGeom>
            <a:avLst/>
            <a:gdLst>
              <a:gd name="connsiteX0" fmla="*/ 0 w 1757722"/>
              <a:gd name="connsiteY0" fmla="*/ 0 h 576064"/>
              <a:gd name="connsiteX1" fmla="*/ 1757722 w 1757722"/>
              <a:gd name="connsiteY1" fmla="*/ 0 h 576064"/>
              <a:gd name="connsiteX2" fmla="*/ 1757722 w 1757722"/>
              <a:gd name="connsiteY2" fmla="*/ 576064 h 576064"/>
              <a:gd name="connsiteX3" fmla="*/ 0 w 1757722"/>
              <a:gd name="connsiteY3" fmla="*/ 576064 h 576064"/>
              <a:gd name="connsiteX4" fmla="*/ 0 w 1757722"/>
              <a:gd name="connsiteY4" fmla="*/ 0 h 576064"/>
              <a:gd name="connsiteX0" fmla="*/ 101600 w 1859322"/>
              <a:gd name="connsiteY0" fmla="*/ 0 h 576064"/>
              <a:gd name="connsiteX1" fmla="*/ 1859322 w 1859322"/>
              <a:gd name="connsiteY1" fmla="*/ 0 h 576064"/>
              <a:gd name="connsiteX2" fmla="*/ 1859322 w 1859322"/>
              <a:gd name="connsiteY2" fmla="*/ 576064 h 576064"/>
              <a:gd name="connsiteX3" fmla="*/ 0 w 1859322"/>
              <a:gd name="connsiteY3" fmla="*/ 576064 h 576064"/>
              <a:gd name="connsiteX4" fmla="*/ 101600 w 1859322"/>
              <a:gd name="connsiteY4" fmla="*/ 0 h 576064"/>
              <a:gd name="connsiteX0" fmla="*/ 101600 w 1859322"/>
              <a:gd name="connsiteY0" fmla="*/ 0 h 634121"/>
              <a:gd name="connsiteX1" fmla="*/ 1859322 w 1859322"/>
              <a:gd name="connsiteY1" fmla="*/ 0 h 634121"/>
              <a:gd name="connsiteX2" fmla="*/ 1859322 w 1859322"/>
              <a:gd name="connsiteY2" fmla="*/ 576064 h 634121"/>
              <a:gd name="connsiteX3" fmla="*/ 0 w 1859322"/>
              <a:gd name="connsiteY3" fmla="*/ 634121 h 634121"/>
              <a:gd name="connsiteX4" fmla="*/ 101600 w 1859322"/>
              <a:gd name="connsiteY4" fmla="*/ 0 h 634121"/>
              <a:gd name="connsiteX0" fmla="*/ 76200 w 1833922"/>
              <a:gd name="connsiteY0" fmla="*/ 0 h 583321"/>
              <a:gd name="connsiteX1" fmla="*/ 1833922 w 1833922"/>
              <a:gd name="connsiteY1" fmla="*/ 0 h 583321"/>
              <a:gd name="connsiteX2" fmla="*/ 1833922 w 1833922"/>
              <a:gd name="connsiteY2" fmla="*/ 576064 h 583321"/>
              <a:gd name="connsiteX3" fmla="*/ 0 w 1833922"/>
              <a:gd name="connsiteY3" fmla="*/ 583321 h 583321"/>
              <a:gd name="connsiteX4" fmla="*/ 76200 w 1833922"/>
              <a:gd name="connsiteY4" fmla="*/ 0 h 58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22" h="583321">
                <a:moveTo>
                  <a:pt x="76200" y="0"/>
                </a:moveTo>
                <a:lnTo>
                  <a:pt x="1833922" y="0"/>
                </a:lnTo>
                <a:lnTo>
                  <a:pt x="1833922" y="576064"/>
                </a:lnTo>
                <a:lnTo>
                  <a:pt x="0" y="583321"/>
                </a:lnTo>
                <a:lnTo>
                  <a:pt x="7620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Local Widget</a:t>
            </a:r>
            <a:endParaRPr lang="en-US" sz="1200" dirty="0">
              <a:solidFill>
                <a:schemeClr val="bg1"/>
              </a:solidFill>
              <a:latin typeface="Roboto Light"/>
            </a:endParaRPr>
          </a:p>
        </p:txBody>
      </p:sp>
      <p:sp>
        <p:nvSpPr>
          <p:cNvPr id="69" name="Rectangle 2"/>
          <p:cNvSpPr/>
          <p:nvPr/>
        </p:nvSpPr>
        <p:spPr bwMode="auto">
          <a:xfrm>
            <a:off x="6461039" y="4020912"/>
            <a:ext cx="2067220" cy="1738820"/>
          </a:xfrm>
          <a:custGeom>
            <a:avLst/>
            <a:gdLst>
              <a:gd name="connsiteX0" fmla="*/ 0 w 7416824"/>
              <a:gd name="connsiteY0" fmla="*/ 0 h 2736304"/>
              <a:gd name="connsiteX1" fmla="*/ 7416824 w 7416824"/>
              <a:gd name="connsiteY1" fmla="*/ 0 h 2736304"/>
              <a:gd name="connsiteX2" fmla="*/ 7416824 w 7416824"/>
              <a:gd name="connsiteY2" fmla="*/ 2736304 h 2736304"/>
              <a:gd name="connsiteX3" fmla="*/ 0 w 7416824"/>
              <a:gd name="connsiteY3" fmla="*/ 2736304 h 2736304"/>
              <a:gd name="connsiteX4" fmla="*/ 0 w 7416824"/>
              <a:gd name="connsiteY4" fmla="*/ 0 h 2736304"/>
              <a:gd name="connsiteX0" fmla="*/ 0 w 7474881"/>
              <a:gd name="connsiteY0" fmla="*/ 116114 h 2852418"/>
              <a:gd name="connsiteX1" fmla="*/ 7474881 w 7474881"/>
              <a:gd name="connsiteY1" fmla="*/ 0 h 2852418"/>
              <a:gd name="connsiteX2" fmla="*/ 7416824 w 7474881"/>
              <a:gd name="connsiteY2" fmla="*/ 2852418 h 2852418"/>
              <a:gd name="connsiteX3" fmla="*/ 0 w 7474881"/>
              <a:gd name="connsiteY3" fmla="*/ 2852418 h 2852418"/>
              <a:gd name="connsiteX4" fmla="*/ 0 w 7474881"/>
              <a:gd name="connsiteY4" fmla="*/ 116114 h 2852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4881" h="2852418">
                <a:moveTo>
                  <a:pt x="0" y="116114"/>
                </a:moveTo>
                <a:lnTo>
                  <a:pt x="7474881" y="0"/>
                </a:lnTo>
                <a:lnTo>
                  <a:pt x="7416824" y="2852418"/>
                </a:lnTo>
                <a:lnTo>
                  <a:pt x="0" y="2852418"/>
                </a:lnTo>
                <a:lnTo>
                  <a:pt x="0" y="116114"/>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lnSpc>
                <a:spcPct val="150000"/>
              </a:lnSpc>
            </a:pPr>
            <a:r>
              <a:rPr lang="en-US" sz="1400" dirty="0" smtClean="0">
                <a:solidFill>
                  <a:schemeClr val="bg1"/>
                </a:solidFill>
                <a:latin typeface="Roboto Light"/>
              </a:rPr>
              <a:t>Remote Server</a:t>
            </a:r>
            <a:endParaRPr lang="en-US" sz="1400" dirty="0">
              <a:solidFill>
                <a:schemeClr val="bg1"/>
              </a:solidFill>
              <a:latin typeface="Roboto Light"/>
            </a:endParaRPr>
          </a:p>
        </p:txBody>
      </p:sp>
      <p:sp>
        <p:nvSpPr>
          <p:cNvPr id="70" name="Rectangle 9"/>
          <p:cNvSpPr/>
          <p:nvPr/>
        </p:nvSpPr>
        <p:spPr bwMode="auto">
          <a:xfrm>
            <a:off x="6821040" y="5023763"/>
            <a:ext cx="1347217" cy="466755"/>
          </a:xfrm>
          <a:custGeom>
            <a:avLst/>
            <a:gdLst>
              <a:gd name="connsiteX0" fmla="*/ 0 w 1757722"/>
              <a:gd name="connsiteY0" fmla="*/ 0 h 576064"/>
              <a:gd name="connsiteX1" fmla="*/ 1757722 w 1757722"/>
              <a:gd name="connsiteY1" fmla="*/ 0 h 576064"/>
              <a:gd name="connsiteX2" fmla="*/ 1757722 w 1757722"/>
              <a:gd name="connsiteY2" fmla="*/ 576064 h 576064"/>
              <a:gd name="connsiteX3" fmla="*/ 0 w 1757722"/>
              <a:gd name="connsiteY3" fmla="*/ 576064 h 576064"/>
              <a:gd name="connsiteX4" fmla="*/ 0 w 1757722"/>
              <a:gd name="connsiteY4" fmla="*/ 0 h 576064"/>
              <a:gd name="connsiteX0" fmla="*/ 0 w 1830293"/>
              <a:gd name="connsiteY0" fmla="*/ 0 h 634121"/>
              <a:gd name="connsiteX1" fmla="*/ 1830293 w 1830293"/>
              <a:gd name="connsiteY1" fmla="*/ 58057 h 634121"/>
              <a:gd name="connsiteX2" fmla="*/ 1830293 w 1830293"/>
              <a:gd name="connsiteY2" fmla="*/ 634121 h 634121"/>
              <a:gd name="connsiteX3" fmla="*/ 72571 w 1830293"/>
              <a:gd name="connsiteY3" fmla="*/ 634121 h 634121"/>
              <a:gd name="connsiteX4" fmla="*/ 0 w 1830293"/>
              <a:gd name="connsiteY4" fmla="*/ 0 h 63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293" h="634121">
                <a:moveTo>
                  <a:pt x="0" y="0"/>
                </a:moveTo>
                <a:lnTo>
                  <a:pt x="1830293" y="58057"/>
                </a:lnTo>
                <a:lnTo>
                  <a:pt x="1830293" y="634121"/>
                </a:lnTo>
                <a:lnTo>
                  <a:pt x="72571" y="634121"/>
                </a:lnTo>
                <a:lnTo>
                  <a:pt x="0" y="0"/>
                </a:lnTo>
                <a:close/>
              </a:path>
            </a:pathLst>
          </a:custGeom>
          <a:solidFill>
            <a:schemeClr val="tx1">
              <a:lumMod val="50000"/>
              <a:lumOff val="50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Remote Widget</a:t>
            </a:r>
            <a:endParaRPr lang="en-US" sz="1200" dirty="0">
              <a:solidFill>
                <a:schemeClr val="bg1"/>
              </a:solidFill>
              <a:latin typeface="Roboto Light"/>
            </a:endParaRPr>
          </a:p>
        </p:txBody>
      </p:sp>
      <p:sp>
        <p:nvSpPr>
          <p:cNvPr id="71" name="Rectangle 4"/>
          <p:cNvSpPr/>
          <p:nvPr/>
        </p:nvSpPr>
        <p:spPr bwMode="auto">
          <a:xfrm>
            <a:off x="3047063" y="3220043"/>
            <a:ext cx="5077989" cy="483137"/>
          </a:xfrm>
          <a:custGeom>
            <a:avLst/>
            <a:gdLst>
              <a:gd name="connsiteX0" fmla="*/ 0 w 6840760"/>
              <a:gd name="connsiteY0" fmla="*/ 0 h 598318"/>
              <a:gd name="connsiteX1" fmla="*/ 6840760 w 6840760"/>
              <a:gd name="connsiteY1" fmla="*/ 0 h 598318"/>
              <a:gd name="connsiteX2" fmla="*/ 6840760 w 6840760"/>
              <a:gd name="connsiteY2" fmla="*/ 598318 h 598318"/>
              <a:gd name="connsiteX3" fmla="*/ 0 w 6840760"/>
              <a:gd name="connsiteY3" fmla="*/ 598318 h 598318"/>
              <a:gd name="connsiteX4" fmla="*/ 0 w 6840760"/>
              <a:gd name="connsiteY4" fmla="*/ 0 h 598318"/>
              <a:gd name="connsiteX0" fmla="*/ 0 w 6898817"/>
              <a:gd name="connsiteY0" fmla="*/ 0 h 656376"/>
              <a:gd name="connsiteX1" fmla="*/ 6898817 w 6898817"/>
              <a:gd name="connsiteY1" fmla="*/ 58058 h 656376"/>
              <a:gd name="connsiteX2" fmla="*/ 6898817 w 6898817"/>
              <a:gd name="connsiteY2" fmla="*/ 656376 h 656376"/>
              <a:gd name="connsiteX3" fmla="*/ 58057 w 6898817"/>
              <a:gd name="connsiteY3" fmla="*/ 656376 h 656376"/>
              <a:gd name="connsiteX4" fmla="*/ 0 w 6898817"/>
              <a:gd name="connsiteY4" fmla="*/ 0 h 65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817" h="656376">
                <a:moveTo>
                  <a:pt x="0" y="0"/>
                </a:moveTo>
                <a:lnTo>
                  <a:pt x="6898817" y="58058"/>
                </a:lnTo>
                <a:lnTo>
                  <a:pt x="6898817" y="656376"/>
                </a:lnTo>
                <a:lnTo>
                  <a:pt x="58057" y="656376"/>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Existing SSO service</a:t>
            </a:r>
            <a:endParaRPr lang="en-US" sz="1200" dirty="0">
              <a:solidFill>
                <a:schemeClr val="bg1"/>
              </a:solidFill>
              <a:latin typeface="Roboto Light"/>
            </a:endParaRPr>
          </a:p>
        </p:txBody>
      </p:sp>
      <p:grpSp>
        <p:nvGrpSpPr>
          <p:cNvPr id="72" name="Group 71"/>
          <p:cNvGrpSpPr/>
          <p:nvPr/>
        </p:nvGrpSpPr>
        <p:grpSpPr>
          <a:xfrm>
            <a:off x="3487666" y="1572912"/>
            <a:ext cx="4039513" cy="1090123"/>
            <a:chOff x="1813529" y="1557152"/>
            <a:chExt cx="5124298" cy="1382869"/>
          </a:xfrm>
        </p:grpSpPr>
        <p:sp>
          <p:nvSpPr>
            <p:cNvPr id="73" name="Rectangle 11"/>
            <p:cNvSpPr/>
            <p:nvPr/>
          </p:nvSpPr>
          <p:spPr bwMode="auto">
            <a:xfrm>
              <a:off x="1813529" y="1557152"/>
              <a:ext cx="5124298" cy="1382869"/>
            </a:xfrm>
            <a:custGeom>
              <a:avLst/>
              <a:gdLst>
                <a:gd name="connsiteX0" fmla="*/ 0 w 5080756"/>
                <a:gd name="connsiteY0" fmla="*/ 0 h 1295784"/>
                <a:gd name="connsiteX1" fmla="*/ 5080756 w 5080756"/>
                <a:gd name="connsiteY1" fmla="*/ 0 h 1295784"/>
                <a:gd name="connsiteX2" fmla="*/ 5080756 w 5080756"/>
                <a:gd name="connsiteY2" fmla="*/ 1295784 h 1295784"/>
                <a:gd name="connsiteX3" fmla="*/ 0 w 5080756"/>
                <a:gd name="connsiteY3" fmla="*/ 1295784 h 1295784"/>
                <a:gd name="connsiteX4" fmla="*/ 0 w 5080756"/>
                <a:gd name="connsiteY4" fmla="*/ 0 h 1295784"/>
                <a:gd name="connsiteX0" fmla="*/ 43542 w 5124298"/>
                <a:gd name="connsiteY0" fmla="*/ 0 h 1382869"/>
                <a:gd name="connsiteX1" fmla="*/ 5124298 w 5124298"/>
                <a:gd name="connsiteY1" fmla="*/ 0 h 1382869"/>
                <a:gd name="connsiteX2" fmla="*/ 5124298 w 5124298"/>
                <a:gd name="connsiteY2" fmla="*/ 1295784 h 1382869"/>
                <a:gd name="connsiteX3" fmla="*/ 0 w 5124298"/>
                <a:gd name="connsiteY3" fmla="*/ 1382869 h 1382869"/>
                <a:gd name="connsiteX4" fmla="*/ 43542 w 5124298"/>
                <a:gd name="connsiteY4" fmla="*/ 0 h 138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4298" h="1382869">
                  <a:moveTo>
                    <a:pt x="43542" y="0"/>
                  </a:moveTo>
                  <a:lnTo>
                    <a:pt x="5124298" y="0"/>
                  </a:lnTo>
                  <a:lnTo>
                    <a:pt x="5124298" y="1295784"/>
                  </a:lnTo>
                  <a:lnTo>
                    <a:pt x="0" y="1382869"/>
                  </a:lnTo>
                  <a:lnTo>
                    <a:pt x="43542" y="0"/>
                  </a:lnTo>
                  <a:close/>
                </a:path>
              </a:pathLst>
            </a:custGeom>
            <a:solidFill>
              <a:schemeClr val="tx1">
                <a:lumMod val="25000"/>
                <a:lumOff val="75000"/>
              </a:schemeClr>
            </a:solidFill>
            <a:ln w="31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1600" dirty="0" smtClean="0">
                  <a:solidFill>
                    <a:schemeClr val="bg1"/>
                  </a:solidFill>
                  <a:latin typeface="Roboto Light"/>
                </a:rPr>
                <a:t>Existing Authentication Provider</a:t>
              </a:r>
              <a:endParaRPr lang="en-US" sz="1600" dirty="0">
                <a:solidFill>
                  <a:schemeClr val="bg1"/>
                </a:solidFill>
                <a:latin typeface="Roboto Light"/>
              </a:endParaRPr>
            </a:p>
          </p:txBody>
        </p:sp>
        <p:sp>
          <p:nvSpPr>
            <p:cNvPr id="74" name="Rectangle 12"/>
            <p:cNvSpPr/>
            <p:nvPr/>
          </p:nvSpPr>
          <p:spPr bwMode="auto">
            <a:xfrm>
              <a:off x="2246733" y="2142083"/>
              <a:ext cx="1049173" cy="562113"/>
            </a:xfrm>
            <a:custGeom>
              <a:avLst/>
              <a:gdLst>
                <a:gd name="connsiteX0" fmla="*/ 0 w 1034659"/>
                <a:gd name="connsiteY0" fmla="*/ 0 h 504056"/>
                <a:gd name="connsiteX1" fmla="*/ 1034659 w 1034659"/>
                <a:gd name="connsiteY1" fmla="*/ 0 h 504056"/>
                <a:gd name="connsiteX2" fmla="*/ 1034659 w 1034659"/>
                <a:gd name="connsiteY2" fmla="*/ 504056 h 504056"/>
                <a:gd name="connsiteX3" fmla="*/ 0 w 1034659"/>
                <a:gd name="connsiteY3" fmla="*/ 504056 h 504056"/>
                <a:gd name="connsiteX4" fmla="*/ 0 w 1034659"/>
                <a:gd name="connsiteY4" fmla="*/ 0 h 504056"/>
                <a:gd name="connsiteX0" fmla="*/ 0 w 1049173"/>
                <a:gd name="connsiteY0" fmla="*/ 0 h 562113"/>
                <a:gd name="connsiteX1" fmla="*/ 1034659 w 1049173"/>
                <a:gd name="connsiteY1" fmla="*/ 0 h 562113"/>
                <a:gd name="connsiteX2" fmla="*/ 1049173 w 1049173"/>
                <a:gd name="connsiteY2" fmla="*/ 562113 h 562113"/>
                <a:gd name="connsiteX3" fmla="*/ 0 w 1049173"/>
                <a:gd name="connsiteY3" fmla="*/ 504056 h 562113"/>
                <a:gd name="connsiteX4" fmla="*/ 0 w 1049173"/>
                <a:gd name="connsiteY4" fmla="*/ 0 h 56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173" h="562113">
                  <a:moveTo>
                    <a:pt x="0" y="0"/>
                  </a:moveTo>
                  <a:lnTo>
                    <a:pt x="1034659" y="0"/>
                  </a:lnTo>
                  <a:lnTo>
                    <a:pt x="1049173" y="562113"/>
                  </a:lnTo>
                  <a:lnTo>
                    <a:pt x="0" y="504056"/>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MSAD</a:t>
              </a:r>
              <a:endParaRPr lang="en-US" sz="1200" dirty="0">
                <a:solidFill>
                  <a:schemeClr val="bg1"/>
                </a:solidFill>
                <a:latin typeface="Roboto Light"/>
              </a:endParaRPr>
            </a:p>
          </p:txBody>
        </p:sp>
        <p:sp>
          <p:nvSpPr>
            <p:cNvPr id="75" name="Rectangle 13"/>
            <p:cNvSpPr/>
            <p:nvPr/>
          </p:nvSpPr>
          <p:spPr bwMode="auto">
            <a:xfrm>
              <a:off x="3839627" y="2098539"/>
              <a:ext cx="1078202" cy="547599"/>
            </a:xfrm>
            <a:custGeom>
              <a:avLst/>
              <a:gdLst>
                <a:gd name="connsiteX0" fmla="*/ 0 w 1034659"/>
                <a:gd name="connsiteY0" fmla="*/ 0 h 504056"/>
                <a:gd name="connsiteX1" fmla="*/ 1034659 w 1034659"/>
                <a:gd name="connsiteY1" fmla="*/ 0 h 504056"/>
                <a:gd name="connsiteX2" fmla="*/ 1034659 w 1034659"/>
                <a:gd name="connsiteY2" fmla="*/ 504056 h 504056"/>
                <a:gd name="connsiteX3" fmla="*/ 0 w 1034659"/>
                <a:gd name="connsiteY3" fmla="*/ 504056 h 504056"/>
                <a:gd name="connsiteX4" fmla="*/ 0 w 1034659"/>
                <a:gd name="connsiteY4" fmla="*/ 0 h 504056"/>
                <a:gd name="connsiteX0" fmla="*/ 0 w 1078202"/>
                <a:gd name="connsiteY0" fmla="*/ 0 h 547599"/>
                <a:gd name="connsiteX1" fmla="*/ 1078202 w 1078202"/>
                <a:gd name="connsiteY1" fmla="*/ 43543 h 547599"/>
                <a:gd name="connsiteX2" fmla="*/ 1078202 w 1078202"/>
                <a:gd name="connsiteY2" fmla="*/ 547599 h 547599"/>
                <a:gd name="connsiteX3" fmla="*/ 43543 w 1078202"/>
                <a:gd name="connsiteY3" fmla="*/ 547599 h 547599"/>
                <a:gd name="connsiteX4" fmla="*/ 0 w 1078202"/>
                <a:gd name="connsiteY4" fmla="*/ 0 h 547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02" h="547599">
                  <a:moveTo>
                    <a:pt x="0" y="0"/>
                  </a:moveTo>
                  <a:lnTo>
                    <a:pt x="1078202" y="43543"/>
                  </a:lnTo>
                  <a:lnTo>
                    <a:pt x="1078202" y="547599"/>
                  </a:lnTo>
                  <a:lnTo>
                    <a:pt x="43543" y="547599"/>
                  </a:lnTo>
                  <a:lnTo>
                    <a:pt x="0" y="0"/>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LDAP</a:t>
              </a:r>
              <a:endParaRPr lang="en-US" sz="1200" dirty="0">
                <a:solidFill>
                  <a:schemeClr val="bg1"/>
                </a:solidFill>
                <a:latin typeface="Roboto Light"/>
              </a:endParaRPr>
            </a:p>
          </p:txBody>
        </p:sp>
        <p:sp>
          <p:nvSpPr>
            <p:cNvPr id="76" name="Rectangle 14"/>
            <p:cNvSpPr/>
            <p:nvPr/>
          </p:nvSpPr>
          <p:spPr bwMode="auto">
            <a:xfrm>
              <a:off x="5488193" y="2105001"/>
              <a:ext cx="1078202" cy="562113"/>
            </a:xfrm>
            <a:custGeom>
              <a:avLst/>
              <a:gdLst>
                <a:gd name="connsiteX0" fmla="*/ 0 w 1034659"/>
                <a:gd name="connsiteY0" fmla="*/ 0 h 504056"/>
                <a:gd name="connsiteX1" fmla="*/ 1034659 w 1034659"/>
                <a:gd name="connsiteY1" fmla="*/ 0 h 504056"/>
                <a:gd name="connsiteX2" fmla="*/ 1034659 w 1034659"/>
                <a:gd name="connsiteY2" fmla="*/ 504056 h 504056"/>
                <a:gd name="connsiteX3" fmla="*/ 0 w 1034659"/>
                <a:gd name="connsiteY3" fmla="*/ 504056 h 504056"/>
                <a:gd name="connsiteX4" fmla="*/ 0 w 1034659"/>
                <a:gd name="connsiteY4" fmla="*/ 0 h 504056"/>
                <a:gd name="connsiteX0" fmla="*/ 0 w 1078202"/>
                <a:gd name="connsiteY0" fmla="*/ 58057 h 562113"/>
                <a:gd name="connsiteX1" fmla="*/ 1078202 w 1078202"/>
                <a:gd name="connsiteY1" fmla="*/ 0 h 562113"/>
                <a:gd name="connsiteX2" fmla="*/ 1034659 w 1078202"/>
                <a:gd name="connsiteY2" fmla="*/ 562113 h 562113"/>
                <a:gd name="connsiteX3" fmla="*/ 0 w 1078202"/>
                <a:gd name="connsiteY3" fmla="*/ 562113 h 562113"/>
                <a:gd name="connsiteX4" fmla="*/ 0 w 1078202"/>
                <a:gd name="connsiteY4" fmla="*/ 58057 h 56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02" h="562113">
                  <a:moveTo>
                    <a:pt x="0" y="58057"/>
                  </a:moveTo>
                  <a:lnTo>
                    <a:pt x="1078202" y="0"/>
                  </a:lnTo>
                  <a:lnTo>
                    <a:pt x="1034659" y="562113"/>
                  </a:lnTo>
                  <a:lnTo>
                    <a:pt x="0" y="562113"/>
                  </a:lnTo>
                  <a:lnTo>
                    <a:pt x="0" y="58057"/>
                  </a:lnTo>
                  <a:close/>
                </a:path>
              </a:pathLst>
            </a:custGeom>
            <a:solidFill>
              <a:schemeClr val="tx1">
                <a:lumMod val="75000"/>
                <a:lumOff val="2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smtClean="0">
                  <a:solidFill>
                    <a:schemeClr val="bg1"/>
                  </a:solidFill>
                  <a:latin typeface="Roboto Light"/>
                </a:rPr>
                <a:t>Other…</a:t>
              </a:r>
              <a:endParaRPr lang="en-US" sz="1200" dirty="0">
                <a:solidFill>
                  <a:schemeClr val="bg1"/>
                </a:solidFill>
                <a:latin typeface="Roboto Light"/>
              </a:endParaRPr>
            </a:p>
          </p:txBody>
        </p:sp>
      </p:grpSp>
      <p:cxnSp>
        <p:nvCxnSpPr>
          <p:cNvPr id="77" name="Straight Connector 76"/>
          <p:cNvCxnSpPr/>
          <p:nvPr/>
        </p:nvCxnSpPr>
        <p:spPr>
          <a:xfrm flipV="1">
            <a:off x="4772025" y="3703180"/>
            <a:ext cx="666" cy="764045"/>
          </a:xfrm>
          <a:prstGeom prst="line">
            <a:avLst/>
          </a:prstGeom>
          <a:ln>
            <a:solidFill>
              <a:srgbClr val="47474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7447733" y="3692495"/>
            <a:ext cx="0" cy="1331268"/>
          </a:xfrm>
          <a:prstGeom prst="line">
            <a:avLst/>
          </a:prstGeom>
          <a:ln>
            <a:solidFill>
              <a:srgbClr val="47474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flipV="1">
            <a:off x="5581651" y="2609851"/>
            <a:ext cx="9524" cy="657224"/>
          </a:xfrm>
          <a:prstGeom prst="line">
            <a:avLst/>
          </a:prstGeom>
          <a:ln>
            <a:solidFill>
              <a:srgbClr val="474747"/>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4138024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FF59741-7650-A046-95B5-8D31235C520E}" type="slidenum">
              <a:rPr lang="en-US" smtClean="0"/>
              <a:pPr/>
              <a:t>52</a:t>
            </a:fld>
            <a:endParaRPr lang="en-US" dirty="0"/>
          </a:p>
        </p:txBody>
      </p:sp>
    </p:spTree>
    <p:extLst>
      <p:ext uri="{BB962C8B-B14F-4D97-AF65-F5344CB8AC3E}">
        <p14:creationId xmlns="" xmlns:p14="http://schemas.microsoft.com/office/powerpoint/2010/main" val="12317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Authentication</a:t>
            </a:r>
            <a:endParaRPr lang="en-US" dirty="0"/>
          </a:p>
        </p:txBody>
      </p:sp>
      <p:sp>
        <p:nvSpPr>
          <p:cNvPr id="3" name="Content Placeholder 2"/>
          <p:cNvSpPr>
            <a:spLocks noGrp="1"/>
          </p:cNvSpPr>
          <p:nvPr>
            <p:ph sz="quarter" idx="14"/>
          </p:nvPr>
        </p:nvSpPr>
        <p:spPr/>
        <p:txBody>
          <a:bodyPr/>
          <a:lstStyle/>
          <a:p>
            <a:pPr marL="0" indent="0" algn="ctr">
              <a:buNone/>
            </a:pPr>
            <a:r>
              <a:rPr lang="en-US" sz="4000" i="1" dirty="0"/>
              <a:t>Authentication is the process of determining whether someone or something is, in fact, </a:t>
            </a:r>
            <a:r>
              <a:rPr lang="en-US" sz="4000" i="1" dirty="0" smtClean="0"/>
              <a:t>who </a:t>
            </a:r>
            <a:r>
              <a:rPr lang="en-US" sz="4000" i="1" dirty="0"/>
              <a:t>or what </a:t>
            </a:r>
            <a:r>
              <a:rPr lang="en-US" sz="4000" i="1" dirty="0" smtClean="0"/>
              <a:t>he/she/it </a:t>
            </a:r>
            <a:r>
              <a:rPr lang="en-US" sz="4000" i="1" dirty="0"/>
              <a:t>is declared to be</a:t>
            </a:r>
          </a:p>
        </p:txBody>
      </p:sp>
      <p:sp>
        <p:nvSpPr>
          <p:cNvPr id="4" name="Slide Number Placeholder 3"/>
          <p:cNvSpPr>
            <a:spLocks noGrp="1"/>
          </p:cNvSpPr>
          <p:nvPr>
            <p:ph type="sldNum" sz="quarter" idx="4"/>
          </p:nvPr>
        </p:nvSpPr>
        <p:spPr/>
        <p:txBody>
          <a:bodyPr/>
          <a:lstStyle/>
          <a:p>
            <a:fld id="{6FF59741-7650-A046-95B5-8D31235C520E}" type="slidenum">
              <a:rPr lang="en-US" smtClean="0"/>
              <a:pPr/>
              <a:t>6</a:t>
            </a:fld>
            <a:endParaRPr lang="en-US" dirty="0"/>
          </a:p>
        </p:txBody>
      </p:sp>
    </p:spTree>
    <p:extLst>
      <p:ext uri="{BB962C8B-B14F-4D97-AF65-F5344CB8AC3E}">
        <p14:creationId xmlns="" xmlns:p14="http://schemas.microsoft.com/office/powerpoint/2010/main" val="4032521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Authentication Example (1)</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7</a:t>
            </a:fld>
            <a:endParaRPr lang="en-US" dirty="0"/>
          </a:p>
        </p:txBody>
      </p:sp>
      <p:pic>
        <p:nvPicPr>
          <p:cNvPr id="5" name="Afbeelding 1"/>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899592" y="3356992"/>
            <a:ext cx="2747001" cy="2435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Afbeelding 2"/>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3347864" y="1340768"/>
            <a:ext cx="4976833" cy="31483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539359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Authentication Example (2)</a:t>
            </a:r>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8</a:t>
            </a:fld>
            <a:endParaRPr lang="en-US" dirty="0"/>
          </a:p>
        </p:txBody>
      </p:sp>
      <p:pic>
        <p:nvPicPr>
          <p:cNvPr id="5" name="Afbeelding 3"/>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83568" y="1270681"/>
            <a:ext cx="2547227" cy="2878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Afbeelding 4"/>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5148064" y="1210504"/>
            <a:ext cx="2566581" cy="2390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Afbeelding 5"/>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1187624" y="3957777"/>
            <a:ext cx="3566548" cy="22246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Afbeelding 8"/>
          <p:cNvPicPr>
            <a:picLocks noChangeAspect="1"/>
          </p:cNvPicPr>
          <p:nvPr/>
        </p:nvPicPr>
        <p:blipFill>
          <a:blip r:embed="rId6">
            <a:extLst>
              <a:ext uri="{28A0092B-C50C-407E-A947-70E740481C1C}">
                <a14:useLocalDpi xmlns="" xmlns:a14="http://schemas.microsoft.com/office/drawing/2010/main" val="0"/>
              </a:ext>
            </a:extLst>
          </a:blip>
          <a:srcRect/>
          <a:stretch>
            <a:fillRect/>
          </a:stretch>
        </p:blipFill>
        <p:spPr bwMode="auto">
          <a:xfrm>
            <a:off x="4981940" y="3999174"/>
            <a:ext cx="2898828" cy="21418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995117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Authorization</a:t>
            </a:r>
            <a:endParaRPr lang="en-US" dirty="0"/>
          </a:p>
        </p:txBody>
      </p:sp>
      <p:sp>
        <p:nvSpPr>
          <p:cNvPr id="3" name="Content Placeholder 2"/>
          <p:cNvSpPr>
            <a:spLocks noGrp="1"/>
          </p:cNvSpPr>
          <p:nvPr>
            <p:ph sz="quarter" idx="14"/>
          </p:nvPr>
        </p:nvSpPr>
        <p:spPr/>
        <p:txBody>
          <a:bodyPr/>
          <a:lstStyle/>
          <a:p>
            <a:pPr marL="0" indent="0" algn="ctr">
              <a:buNone/>
            </a:pPr>
            <a:r>
              <a:rPr lang="en-US" sz="3600" i="1" dirty="0"/>
              <a:t>Authorization is the process of giving someone permission to do or have something.</a:t>
            </a:r>
          </a:p>
          <a:p>
            <a:endParaRPr lang="en-US" dirty="0"/>
          </a:p>
        </p:txBody>
      </p:sp>
      <p:sp>
        <p:nvSpPr>
          <p:cNvPr id="4" name="Slide Number Placeholder 3"/>
          <p:cNvSpPr>
            <a:spLocks noGrp="1"/>
          </p:cNvSpPr>
          <p:nvPr>
            <p:ph type="sldNum" sz="quarter" idx="4"/>
          </p:nvPr>
        </p:nvSpPr>
        <p:spPr/>
        <p:txBody>
          <a:bodyPr/>
          <a:lstStyle/>
          <a:p>
            <a:fld id="{6FF59741-7650-A046-95B5-8D31235C520E}" type="slidenum">
              <a:rPr lang="en-US" smtClean="0"/>
              <a:pPr/>
              <a:t>9</a:t>
            </a:fld>
            <a:endParaRPr lang="en-US" dirty="0"/>
          </a:p>
        </p:txBody>
      </p:sp>
      <p:pic>
        <p:nvPicPr>
          <p:cNvPr id="5" name="Afbeelding 1"/>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411760" y="3133954"/>
            <a:ext cx="4680520" cy="3374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706330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ACKBASE 1">
      <a:dk1>
        <a:srgbClr val="2B2623"/>
      </a:dk1>
      <a:lt1>
        <a:srgbClr val="FFFFFF"/>
      </a:lt1>
      <a:dk2>
        <a:srgbClr val="2B2623"/>
      </a:dk2>
      <a:lt2>
        <a:srgbClr val="FFFFFF"/>
      </a:lt2>
      <a:accent1>
        <a:srgbClr val="BD2727"/>
      </a:accent1>
      <a:accent2>
        <a:srgbClr val="E5540F"/>
      </a:accent2>
      <a:accent3>
        <a:srgbClr val="ECAC03"/>
      </a:accent3>
      <a:accent4>
        <a:srgbClr val="71962D"/>
      </a:accent4>
      <a:accent5>
        <a:srgbClr val="215BA7"/>
      </a:accent5>
      <a:accent6>
        <a:srgbClr val="602D61"/>
      </a:accent6>
      <a:hlink>
        <a:srgbClr val="9E9088"/>
      </a:hlink>
      <a:folHlink>
        <a:srgbClr val="9E90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5000"/>
            <a:lumOff val="75000"/>
          </a:schemeClr>
        </a:solidFill>
        <a:ln w="317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algn="ctr">
          <a:defRPr sz="900" b="1" dirty="0">
            <a:solidFill>
              <a:schemeClr val="bg1"/>
            </a:solidFill>
            <a:latin typeface="Roboto Light"/>
          </a:defRPr>
        </a:defPPr>
      </a:lstStyle>
    </a:spDef>
    <a:lnDef>
      <a:spPr>
        <a:ln>
          <a:solidFill>
            <a:srgbClr val="474747"/>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Roboto Light"/>
            <a:cs typeface="Robot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8305</TotalTime>
  <Words>2808</Words>
  <Application>Microsoft Office PowerPoint</Application>
  <PresentationFormat>On-screen Show (4:3)</PresentationFormat>
  <Paragraphs>495</Paragraphs>
  <Slides>52</Slides>
  <Notes>27</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52</vt:i4>
      </vt:variant>
    </vt:vector>
  </HeadingPairs>
  <TitlesOfParts>
    <vt:vector size="67" baseType="lpstr">
      <vt:lpstr>Arial</vt:lpstr>
      <vt:lpstr>Roboto Light</vt:lpstr>
      <vt:lpstr>Helvetica Neue Light</vt:lpstr>
      <vt:lpstr>Roboto Regular</vt:lpstr>
      <vt:lpstr>Roboto Thin</vt:lpstr>
      <vt:lpstr>Wingdings</vt:lpstr>
      <vt:lpstr>Roboto Black</vt:lpstr>
      <vt:lpstr>Courier</vt:lpstr>
      <vt:lpstr>Courier New</vt:lpstr>
      <vt:lpstr>ＭＳ Ｐゴシック</vt:lpstr>
      <vt:lpstr>Times New Roman</vt:lpstr>
      <vt:lpstr>Consolas</vt:lpstr>
      <vt:lpstr>Calibri</vt:lpstr>
      <vt:lpstr>Microsoft YaHei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BC</dc:creator>
  <cp:lastModifiedBy>zsheth</cp:lastModifiedBy>
  <cp:revision>371</cp:revision>
  <dcterms:created xsi:type="dcterms:W3CDTF">2013-06-24T07:33:57Z</dcterms:created>
  <dcterms:modified xsi:type="dcterms:W3CDTF">2017-02-16T10:49:48Z</dcterms:modified>
</cp:coreProperties>
</file>